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102" d="100"/>
          <a:sy n="102" d="100"/>
        </p:scale>
        <p:origin x="-90" y="528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1EEF3CD9-E89D-418F-9A86-6E12828458E4}" type="datetimeFigureOut">
              <a:rPr lang="en-US" smtClean="0"/>
              <a:t>7/19/2024</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D5D850EC-04C2-4D41-A487-AB89D468E837}" type="slidenum">
              <a:rPr lang="en-US" smtClean="0"/>
              <a:t>‹#›</a:t>
            </a:fld>
            <a:endParaRPr lang="en-US"/>
          </a:p>
        </p:txBody>
      </p:sp>
    </p:spTree>
    <p:extLst>
      <p:ext uri="{BB962C8B-B14F-4D97-AF65-F5344CB8AC3E}">
        <p14:creationId xmlns:p14="http://schemas.microsoft.com/office/powerpoint/2010/main" val="2949326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18113216"/>
          </a:xfrm>
          <a:prstGeom prst="rect">
            <a:avLst/>
          </a:prstGeom>
          <a:solidFill>
            <a:srgbClr val="000000"/>
          </a:solidFill>
          <a:ln/>
        </p:spPr>
      </p:sp>
      <p:pic>
        <p:nvPicPr>
          <p:cNvPr id="4" name="Image 0" descr="preencoded.png"/>
          <p:cNvPicPr>
            <a:picLocks noChangeAspect="1"/>
          </p:cNvPicPr>
          <p:nvPr/>
        </p:nvPicPr>
        <p:blipFill>
          <a:blip r:embed="rId3"/>
          <a:stretch>
            <a:fillRect/>
          </a:stretch>
        </p:blipFill>
        <p:spPr>
          <a:xfrm>
            <a:off x="0" y="0"/>
            <a:ext cx="14630400" cy="18113216"/>
          </a:xfrm>
          <a:prstGeom prst="rect">
            <a:avLst/>
          </a:prstGeom>
        </p:spPr>
      </p:pic>
      <p:sp>
        <p:nvSpPr>
          <p:cNvPr id="5" name="Shape 2"/>
          <p:cNvSpPr/>
          <p:nvPr/>
        </p:nvSpPr>
        <p:spPr>
          <a:xfrm>
            <a:off x="65485" y="71353"/>
            <a:ext cx="14630400" cy="18113216"/>
          </a:xfrm>
          <a:prstGeom prst="rect">
            <a:avLst/>
          </a:prstGeom>
          <a:solidFill>
            <a:srgbClr val="000000">
              <a:alpha val="80000"/>
            </a:srgbClr>
          </a:solidFill>
          <a:ln/>
        </p:spPr>
      </p:sp>
      <p:sp>
        <p:nvSpPr>
          <p:cNvPr id="6" name="Text 3"/>
          <p:cNvSpPr/>
          <p:nvPr/>
        </p:nvSpPr>
        <p:spPr>
          <a:xfrm>
            <a:off x="2594967" y="475178"/>
            <a:ext cx="9440347" cy="1490663"/>
          </a:xfrm>
          <a:prstGeom prst="rect">
            <a:avLst/>
          </a:prstGeom>
          <a:noFill/>
          <a:ln/>
        </p:spPr>
        <p:txBody>
          <a:bodyPr wrap="square" rtlCol="0" anchor="t"/>
          <a:lstStyle/>
          <a:p>
            <a:pPr marL="0" indent="0">
              <a:lnSpc>
                <a:spcPts val="5868"/>
              </a:lnSpc>
              <a:buNone/>
            </a:pPr>
            <a:r>
              <a:rPr lang="en-US" sz="4695" dirty="0">
                <a:solidFill>
                  <a:srgbClr val="FFFFFF"/>
                </a:solidFill>
                <a:latin typeface="Kanit" pitchFamily="34" charset="0"/>
                <a:ea typeface="Kanit" pitchFamily="34" charset="-122"/>
                <a:cs typeface="Kanit" pitchFamily="34" charset="-120"/>
              </a:rPr>
              <a:t>PlantAI - Automated Plant Disease Detection Using AI Vision Algorithm</a:t>
            </a:r>
            <a:endParaRPr lang="en-US" sz="4695" dirty="0"/>
          </a:p>
        </p:txBody>
      </p:sp>
      <p:sp>
        <p:nvSpPr>
          <p:cNvPr id="8" name="Shape 5"/>
          <p:cNvSpPr/>
          <p:nvPr/>
        </p:nvSpPr>
        <p:spPr>
          <a:xfrm>
            <a:off x="2594967" y="7442597"/>
            <a:ext cx="9440347" cy="21550"/>
          </a:xfrm>
          <a:prstGeom prst="roundRect">
            <a:avLst>
              <a:gd name="adj" fmla="val 336822"/>
            </a:avLst>
          </a:prstGeom>
          <a:solidFill>
            <a:srgbClr val="496962"/>
          </a:solidFill>
          <a:ln/>
        </p:spPr>
      </p:sp>
      <p:sp>
        <p:nvSpPr>
          <p:cNvPr id="9" name="Shape 6"/>
          <p:cNvSpPr/>
          <p:nvPr/>
        </p:nvSpPr>
        <p:spPr>
          <a:xfrm>
            <a:off x="4901029" y="6837819"/>
            <a:ext cx="21550" cy="604838"/>
          </a:xfrm>
          <a:prstGeom prst="roundRect">
            <a:avLst>
              <a:gd name="adj" fmla="val 336822"/>
            </a:avLst>
          </a:prstGeom>
          <a:solidFill>
            <a:srgbClr val="496962"/>
          </a:solidFill>
          <a:ln/>
        </p:spPr>
      </p:sp>
      <p:sp>
        <p:nvSpPr>
          <p:cNvPr id="10" name="Shape 7"/>
          <p:cNvSpPr/>
          <p:nvPr/>
        </p:nvSpPr>
        <p:spPr>
          <a:xfrm>
            <a:off x="4717494" y="7248227"/>
            <a:ext cx="388739" cy="388739"/>
          </a:xfrm>
          <a:prstGeom prst="roundRect">
            <a:avLst>
              <a:gd name="adj" fmla="val 18672"/>
            </a:avLst>
          </a:prstGeom>
          <a:solidFill>
            <a:srgbClr val="305049"/>
          </a:solidFill>
          <a:ln w="7620">
            <a:solidFill>
              <a:srgbClr val="496962"/>
            </a:solidFill>
            <a:prstDash val="solid"/>
          </a:ln>
        </p:spPr>
      </p:sp>
      <p:sp>
        <p:nvSpPr>
          <p:cNvPr id="11" name="Text 8"/>
          <p:cNvSpPr/>
          <p:nvPr/>
        </p:nvSpPr>
        <p:spPr>
          <a:xfrm>
            <a:off x="4872395" y="7312997"/>
            <a:ext cx="78819" cy="259199"/>
          </a:xfrm>
          <a:prstGeom prst="rect">
            <a:avLst/>
          </a:prstGeom>
          <a:noFill/>
          <a:ln/>
        </p:spPr>
        <p:txBody>
          <a:bodyPr wrap="none" rtlCol="0" anchor="t"/>
          <a:lstStyle/>
          <a:p>
            <a:pPr marL="0" indent="0" algn="ctr">
              <a:lnSpc>
                <a:spcPts val="2041"/>
              </a:lnSpc>
              <a:buNone/>
            </a:pPr>
            <a:r>
              <a:rPr lang="en-US" sz="2041" dirty="0">
                <a:solidFill>
                  <a:srgbClr val="FFFFFF"/>
                </a:solidFill>
                <a:latin typeface="Kanit" pitchFamily="34" charset="0"/>
                <a:ea typeface="Kanit" pitchFamily="34" charset="-122"/>
                <a:cs typeface="Kanit" pitchFamily="34" charset="-120"/>
              </a:rPr>
              <a:t>1</a:t>
            </a:r>
            <a:endParaRPr lang="en-US" sz="2041" dirty="0"/>
          </a:p>
        </p:txBody>
      </p:sp>
      <p:sp>
        <p:nvSpPr>
          <p:cNvPr id="12" name="Text 9"/>
          <p:cNvSpPr/>
          <p:nvPr/>
        </p:nvSpPr>
        <p:spPr>
          <a:xfrm>
            <a:off x="3831669" y="3525679"/>
            <a:ext cx="2160270" cy="269915"/>
          </a:xfrm>
          <a:prstGeom prst="rect">
            <a:avLst/>
          </a:prstGeom>
          <a:noFill/>
          <a:ln/>
        </p:spPr>
        <p:txBody>
          <a:bodyPr wrap="none" rtlCol="0" anchor="t"/>
          <a:lstStyle/>
          <a:p>
            <a:pPr marL="0" indent="0" algn="ctr">
              <a:lnSpc>
                <a:spcPts val="2126"/>
              </a:lnSpc>
              <a:buNone/>
            </a:pPr>
            <a:r>
              <a:rPr lang="en-US" sz="1701" dirty="0">
                <a:solidFill>
                  <a:srgbClr val="FFFFFF"/>
                </a:solidFill>
                <a:latin typeface="Kanit" pitchFamily="34" charset="0"/>
                <a:ea typeface="Kanit" pitchFamily="34" charset="-122"/>
                <a:cs typeface="Kanit" pitchFamily="34" charset="-120"/>
              </a:rPr>
              <a:t>Data Acquisition</a:t>
            </a:r>
            <a:endParaRPr lang="en-US" sz="1701" dirty="0"/>
          </a:p>
        </p:txBody>
      </p:sp>
      <p:sp>
        <p:nvSpPr>
          <p:cNvPr id="13" name="Text 10"/>
          <p:cNvSpPr/>
          <p:nvPr/>
        </p:nvSpPr>
        <p:spPr>
          <a:xfrm>
            <a:off x="2767727" y="3899178"/>
            <a:ext cx="4288274" cy="2765822"/>
          </a:xfrm>
          <a:prstGeom prst="rect">
            <a:avLst/>
          </a:prstGeom>
          <a:noFill/>
          <a:ln/>
        </p:spPr>
        <p:txBody>
          <a:bodyPr wrap="square" rtlCol="0" anchor="t"/>
          <a:lstStyle/>
          <a:p>
            <a:pPr marL="0" indent="0" algn="ctr">
              <a:lnSpc>
                <a:spcPts val="2177"/>
              </a:lnSpc>
              <a:buNone/>
            </a:pPr>
            <a:r>
              <a:rPr lang="en-US" sz="1361" dirty="0">
                <a:solidFill>
                  <a:srgbClr val="FFFFFF"/>
                </a:solidFill>
                <a:latin typeface="Martel Sans" pitchFamily="34" charset="0"/>
                <a:ea typeface="Martel Sans" pitchFamily="34" charset="-122"/>
                <a:cs typeface="Martel Sans" pitchFamily="34" charset="-120"/>
              </a:rPr>
              <a:t>Curate a comprehensive and diverse dataset of high-quality images depicting various plant leaf diseases, as well as healthy leaf samples. The dataset should cover a wide range of plant species, disease types, and environmental conditions to ensure the model's robustness. Collaborate with domain experts, such as plant pathologists and agronomists, to ensure the data is representative and suitable for training advanced computer vision models.</a:t>
            </a:r>
            <a:endParaRPr lang="en-US" sz="1361" dirty="0"/>
          </a:p>
        </p:txBody>
      </p:sp>
      <p:sp>
        <p:nvSpPr>
          <p:cNvPr id="14" name="Shape 11"/>
          <p:cNvSpPr/>
          <p:nvPr/>
        </p:nvSpPr>
        <p:spPr>
          <a:xfrm>
            <a:off x="7304306" y="7442537"/>
            <a:ext cx="21550" cy="604838"/>
          </a:xfrm>
          <a:prstGeom prst="roundRect">
            <a:avLst>
              <a:gd name="adj" fmla="val 336822"/>
            </a:avLst>
          </a:prstGeom>
          <a:solidFill>
            <a:srgbClr val="496962"/>
          </a:solidFill>
          <a:ln/>
        </p:spPr>
      </p:sp>
      <p:sp>
        <p:nvSpPr>
          <p:cNvPr id="15" name="Shape 12"/>
          <p:cNvSpPr/>
          <p:nvPr/>
        </p:nvSpPr>
        <p:spPr>
          <a:xfrm>
            <a:off x="7120771" y="7248227"/>
            <a:ext cx="388739" cy="388739"/>
          </a:xfrm>
          <a:prstGeom prst="roundRect">
            <a:avLst>
              <a:gd name="adj" fmla="val 18672"/>
            </a:avLst>
          </a:prstGeom>
          <a:solidFill>
            <a:srgbClr val="305049"/>
          </a:solidFill>
          <a:ln w="7620">
            <a:solidFill>
              <a:srgbClr val="496962"/>
            </a:solidFill>
            <a:prstDash val="solid"/>
          </a:ln>
        </p:spPr>
      </p:sp>
      <p:sp>
        <p:nvSpPr>
          <p:cNvPr id="16" name="Text 13"/>
          <p:cNvSpPr/>
          <p:nvPr/>
        </p:nvSpPr>
        <p:spPr>
          <a:xfrm>
            <a:off x="7249478" y="7312997"/>
            <a:ext cx="131207" cy="259199"/>
          </a:xfrm>
          <a:prstGeom prst="rect">
            <a:avLst/>
          </a:prstGeom>
          <a:noFill/>
          <a:ln/>
        </p:spPr>
        <p:txBody>
          <a:bodyPr wrap="none" rtlCol="0" anchor="t"/>
          <a:lstStyle/>
          <a:p>
            <a:pPr marL="0" indent="0" algn="ctr">
              <a:lnSpc>
                <a:spcPts val="2041"/>
              </a:lnSpc>
              <a:buNone/>
            </a:pPr>
            <a:r>
              <a:rPr lang="en-US" sz="2041" dirty="0">
                <a:solidFill>
                  <a:srgbClr val="FFFFFF"/>
                </a:solidFill>
                <a:latin typeface="Kanit" pitchFamily="34" charset="0"/>
                <a:ea typeface="Kanit" pitchFamily="34" charset="-122"/>
                <a:cs typeface="Kanit" pitchFamily="34" charset="-120"/>
              </a:rPr>
              <a:t>2</a:t>
            </a:r>
            <a:endParaRPr lang="en-US" sz="2041" dirty="0"/>
          </a:p>
        </p:txBody>
      </p:sp>
      <p:sp>
        <p:nvSpPr>
          <p:cNvPr id="17" name="Text 14"/>
          <p:cNvSpPr/>
          <p:nvPr/>
        </p:nvSpPr>
        <p:spPr>
          <a:xfrm>
            <a:off x="6234946" y="8220194"/>
            <a:ext cx="2160270" cy="269915"/>
          </a:xfrm>
          <a:prstGeom prst="rect">
            <a:avLst/>
          </a:prstGeom>
          <a:noFill/>
          <a:ln/>
        </p:spPr>
        <p:txBody>
          <a:bodyPr wrap="none" rtlCol="0" anchor="t"/>
          <a:lstStyle/>
          <a:p>
            <a:pPr marL="0" indent="0" algn="ctr">
              <a:lnSpc>
                <a:spcPts val="2126"/>
              </a:lnSpc>
              <a:buNone/>
            </a:pPr>
            <a:r>
              <a:rPr lang="en-US" sz="1701" dirty="0">
                <a:solidFill>
                  <a:srgbClr val="FFFFFF"/>
                </a:solidFill>
                <a:latin typeface="Kanit" pitchFamily="34" charset="0"/>
                <a:ea typeface="Kanit" pitchFamily="34" charset="-122"/>
                <a:cs typeface="Kanit" pitchFamily="34" charset="-120"/>
              </a:rPr>
              <a:t>Data Preprocessing</a:t>
            </a:r>
            <a:endParaRPr lang="en-US" sz="1701" dirty="0"/>
          </a:p>
        </p:txBody>
      </p:sp>
      <p:sp>
        <p:nvSpPr>
          <p:cNvPr id="18" name="Text 15"/>
          <p:cNvSpPr/>
          <p:nvPr/>
        </p:nvSpPr>
        <p:spPr>
          <a:xfrm>
            <a:off x="5171003" y="8593693"/>
            <a:ext cx="4288274" cy="2212657"/>
          </a:xfrm>
          <a:prstGeom prst="rect">
            <a:avLst/>
          </a:prstGeom>
          <a:noFill/>
          <a:ln/>
        </p:spPr>
        <p:txBody>
          <a:bodyPr wrap="square" rtlCol="0" anchor="t"/>
          <a:lstStyle/>
          <a:p>
            <a:pPr marL="0" indent="0" algn="ctr">
              <a:lnSpc>
                <a:spcPts val="2177"/>
              </a:lnSpc>
              <a:buNone/>
            </a:pPr>
            <a:r>
              <a:rPr lang="en-US" sz="1361" dirty="0">
                <a:solidFill>
                  <a:srgbClr val="FFFFFF"/>
                </a:solidFill>
                <a:latin typeface="Martel Sans" pitchFamily="34" charset="0"/>
                <a:ea typeface="Martel Sans" pitchFamily="34" charset="-122"/>
                <a:cs typeface="Martel Sans" pitchFamily="34" charset="-120"/>
              </a:rPr>
              <a:t>Implement robust data preprocessing techniques to enhance the quality and diversity of the training data, thereby improving the model's generalization capabilities. This includes image augmentation (e.g., rotation, scaling, flipping) to artificially expand the dataset, normalization to standardize the pixel values, and segmentation to isolate the leaf regions from the background.</a:t>
            </a:r>
            <a:endParaRPr lang="en-US" sz="1361" dirty="0"/>
          </a:p>
        </p:txBody>
      </p:sp>
      <p:sp>
        <p:nvSpPr>
          <p:cNvPr id="19" name="Shape 16"/>
          <p:cNvSpPr/>
          <p:nvPr/>
        </p:nvSpPr>
        <p:spPr>
          <a:xfrm>
            <a:off x="9707582" y="6837819"/>
            <a:ext cx="21550" cy="604838"/>
          </a:xfrm>
          <a:prstGeom prst="roundRect">
            <a:avLst>
              <a:gd name="adj" fmla="val 336822"/>
            </a:avLst>
          </a:prstGeom>
          <a:solidFill>
            <a:srgbClr val="496962"/>
          </a:solidFill>
          <a:ln/>
        </p:spPr>
      </p:sp>
      <p:sp>
        <p:nvSpPr>
          <p:cNvPr id="20" name="Shape 17"/>
          <p:cNvSpPr/>
          <p:nvPr/>
        </p:nvSpPr>
        <p:spPr>
          <a:xfrm>
            <a:off x="9524048" y="7248227"/>
            <a:ext cx="388739" cy="388739"/>
          </a:xfrm>
          <a:prstGeom prst="roundRect">
            <a:avLst>
              <a:gd name="adj" fmla="val 18672"/>
            </a:avLst>
          </a:prstGeom>
          <a:solidFill>
            <a:srgbClr val="305049"/>
          </a:solidFill>
          <a:ln w="7620">
            <a:solidFill>
              <a:srgbClr val="496962"/>
            </a:solidFill>
            <a:prstDash val="solid"/>
          </a:ln>
        </p:spPr>
      </p:sp>
      <p:sp>
        <p:nvSpPr>
          <p:cNvPr id="21" name="Text 18"/>
          <p:cNvSpPr/>
          <p:nvPr/>
        </p:nvSpPr>
        <p:spPr>
          <a:xfrm>
            <a:off x="9651802" y="7312997"/>
            <a:ext cx="133231" cy="259199"/>
          </a:xfrm>
          <a:prstGeom prst="rect">
            <a:avLst/>
          </a:prstGeom>
          <a:noFill/>
          <a:ln/>
        </p:spPr>
        <p:txBody>
          <a:bodyPr wrap="none" rtlCol="0" anchor="t"/>
          <a:lstStyle/>
          <a:p>
            <a:pPr marL="0" indent="0" algn="ctr">
              <a:lnSpc>
                <a:spcPts val="2041"/>
              </a:lnSpc>
              <a:buNone/>
            </a:pPr>
            <a:r>
              <a:rPr lang="en-US" sz="2041" dirty="0">
                <a:solidFill>
                  <a:srgbClr val="FFFFFF"/>
                </a:solidFill>
                <a:latin typeface="Kanit" pitchFamily="34" charset="0"/>
                <a:ea typeface="Kanit" pitchFamily="34" charset="-122"/>
                <a:cs typeface="Kanit" pitchFamily="34" charset="-120"/>
              </a:rPr>
              <a:t>3</a:t>
            </a:r>
            <a:endParaRPr lang="en-US" sz="2041" dirty="0"/>
          </a:p>
        </p:txBody>
      </p:sp>
      <p:sp>
        <p:nvSpPr>
          <p:cNvPr id="22" name="Text 19"/>
          <p:cNvSpPr/>
          <p:nvPr/>
        </p:nvSpPr>
        <p:spPr>
          <a:xfrm>
            <a:off x="8638223" y="3802261"/>
            <a:ext cx="2160270" cy="269915"/>
          </a:xfrm>
          <a:prstGeom prst="rect">
            <a:avLst/>
          </a:prstGeom>
          <a:noFill/>
          <a:ln/>
        </p:spPr>
        <p:txBody>
          <a:bodyPr wrap="none" rtlCol="0" anchor="t"/>
          <a:lstStyle/>
          <a:p>
            <a:pPr marL="0" indent="0" algn="ctr">
              <a:lnSpc>
                <a:spcPts val="2126"/>
              </a:lnSpc>
              <a:buNone/>
            </a:pPr>
            <a:r>
              <a:rPr lang="en-US" sz="1701" dirty="0">
                <a:solidFill>
                  <a:srgbClr val="FFFFFF"/>
                </a:solidFill>
                <a:latin typeface="Kanit" pitchFamily="34" charset="0"/>
                <a:ea typeface="Kanit" pitchFamily="34" charset="-122"/>
                <a:cs typeface="Kanit" pitchFamily="34" charset="-120"/>
              </a:rPr>
              <a:t>Model Development</a:t>
            </a:r>
            <a:endParaRPr lang="en-US" sz="1701" dirty="0"/>
          </a:p>
        </p:txBody>
      </p:sp>
      <p:sp>
        <p:nvSpPr>
          <p:cNvPr id="23" name="Text 20"/>
          <p:cNvSpPr/>
          <p:nvPr/>
        </p:nvSpPr>
        <p:spPr>
          <a:xfrm>
            <a:off x="7574280" y="4175760"/>
            <a:ext cx="4288274" cy="2489240"/>
          </a:xfrm>
          <a:prstGeom prst="rect">
            <a:avLst/>
          </a:prstGeom>
          <a:noFill/>
          <a:ln/>
        </p:spPr>
        <p:txBody>
          <a:bodyPr wrap="square" rtlCol="0" anchor="t"/>
          <a:lstStyle/>
          <a:p>
            <a:pPr marL="0" indent="0" algn="ctr">
              <a:lnSpc>
                <a:spcPts val="2177"/>
              </a:lnSpc>
              <a:buNone/>
            </a:pPr>
            <a:r>
              <a:rPr lang="en-US" sz="1361" dirty="0">
                <a:solidFill>
                  <a:srgbClr val="FFFFFF"/>
                </a:solidFill>
                <a:latin typeface="Martel Sans" pitchFamily="34" charset="0"/>
                <a:ea typeface="Martel Sans" pitchFamily="34" charset="-122"/>
                <a:cs typeface="Martel Sans" pitchFamily="34" charset="-120"/>
              </a:rPr>
              <a:t>Design and train highly accurate deep learning models, including Convolutional Neural Networks (CNNs) and Transfer Learning architectures, to effectively learn the visual patterns and features associated with different plant leaf diseases. Explore various model architectures, hyperparameter tuning, and ensemble techniques to achieve the best possible performance on the validation and test sets.</a:t>
            </a:r>
            <a:endParaRPr lang="en-US" sz="1361" dirty="0"/>
          </a:p>
        </p:txBody>
      </p:sp>
      <p:sp>
        <p:nvSpPr>
          <p:cNvPr id="24" name="Text 21"/>
          <p:cNvSpPr/>
          <p:nvPr/>
        </p:nvSpPr>
        <p:spPr>
          <a:xfrm>
            <a:off x="2594967" y="11173420"/>
            <a:ext cx="2592229" cy="323969"/>
          </a:xfrm>
          <a:prstGeom prst="rect">
            <a:avLst/>
          </a:prstGeom>
          <a:noFill/>
          <a:ln/>
        </p:spPr>
        <p:txBody>
          <a:bodyPr wrap="none" rtlCol="0" anchor="t"/>
          <a:lstStyle/>
          <a:p>
            <a:pPr marL="0" indent="0">
              <a:lnSpc>
                <a:spcPts val="2552"/>
              </a:lnSpc>
              <a:buNone/>
            </a:pPr>
            <a:r>
              <a:rPr lang="en-US" sz="2041" dirty="0">
                <a:solidFill>
                  <a:srgbClr val="FFFFFF"/>
                </a:solidFill>
                <a:latin typeface="Kanit" pitchFamily="34" charset="0"/>
                <a:ea typeface="Kanit" pitchFamily="34" charset="-122"/>
                <a:cs typeface="Kanit" pitchFamily="34" charset="-120"/>
              </a:rPr>
              <a:t>Key Features</a:t>
            </a:r>
            <a:endParaRPr lang="en-US" sz="2041" dirty="0"/>
          </a:p>
        </p:txBody>
      </p:sp>
      <p:sp>
        <p:nvSpPr>
          <p:cNvPr id="25" name="Text 22"/>
          <p:cNvSpPr/>
          <p:nvPr/>
        </p:nvSpPr>
        <p:spPr>
          <a:xfrm>
            <a:off x="2871311" y="11670149"/>
            <a:ext cx="4233029" cy="1106329"/>
          </a:xfrm>
          <a:prstGeom prst="rect">
            <a:avLst/>
          </a:prstGeom>
          <a:noFill/>
          <a:ln/>
        </p:spPr>
        <p:txBody>
          <a:bodyPr wrap="square" rtlCol="0" anchor="t"/>
          <a:lstStyle/>
          <a:p>
            <a:pPr marL="342900" indent="-342900" algn="l">
              <a:lnSpc>
                <a:spcPts val="2177"/>
              </a:lnSpc>
              <a:buSzPct val="100000"/>
              <a:buChar char="•"/>
            </a:pPr>
            <a:r>
              <a:rPr lang="en-US" sz="1361" dirty="0">
                <a:solidFill>
                  <a:srgbClr val="FFFFFF"/>
                </a:solidFill>
                <a:latin typeface="Martel Sans" pitchFamily="34" charset="0"/>
                <a:ea typeface="Martel Sans" pitchFamily="34" charset="-122"/>
                <a:cs typeface="Martel Sans" pitchFamily="34" charset="-120"/>
              </a:rPr>
              <a:t>Early detection of plant leaf diseases: The system should be able to identify the onset of leaf diseases before they become visually apparent, allowing for timely intervention and prevention.</a:t>
            </a:r>
            <a:endParaRPr lang="en-US" sz="1361" dirty="0"/>
          </a:p>
        </p:txBody>
      </p:sp>
      <p:sp>
        <p:nvSpPr>
          <p:cNvPr id="26" name="Text 23"/>
          <p:cNvSpPr/>
          <p:nvPr/>
        </p:nvSpPr>
        <p:spPr>
          <a:xfrm>
            <a:off x="2871309" y="13276391"/>
            <a:ext cx="4233029" cy="1106329"/>
          </a:xfrm>
          <a:prstGeom prst="rect">
            <a:avLst/>
          </a:prstGeom>
          <a:noFill/>
          <a:ln/>
        </p:spPr>
        <p:txBody>
          <a:bodyPr wrap="square" rtlCol="0" anchor="t"/>
          <a:lstStyle/>
          <a:p>
            <a:pPr marL="342900" indent="-342900" algn="l">
              <a:lnSpc>
                <a:spcPts val="2177"/>
              </a:lnSpc>
              <a:buSzPct val="100000"/>
              <a:buChar char="•"/>
            </a:pPr>
            <a:r>
              <a:rPr lang="en-US" sz="1361" dirty="0">
                <a:solidFill>
                  <a:srgbClr val="FFFFFF"/>
                </a:solidFill>
                <a:latin typeface="Martel Sans" pitchFamily="34" charset="0"/>
                <a:ea typeface="Martel Sans" pitchFamily="34" charset="-122"/>
                <a:cs typeface="Martel Sans" pitchFamily="34" charset="-120"/>
              </a:rPr>
              <a:t>Accurate classification of disease types: The model should be capable of precisely classifying the type of leaf disease, enabling targeted treatment and management strategies.</a:t>
            </a:r>
            <a:endParaRPr lang="en-US" sz="1361" dirty="0"/>
          </a:p>
        </p:txBody>
      </p:sp>
      <p:sp>
        <p:nvSpPr>
          <p:cNvPr id="27" name="Text 24"/>
          <p:cNvSpPr/>
          <p:nvPr/>
        </p:nvSpPr>
        <p:spPr>
          <a:xfrm>
            <a:off x="2871310" y="14670593"/>
            <a:ext cx="4233029" cy="1382911"/>
          </a:xfrm>
          <a:prstGeom prst="rect">
            <a:avLst/>
          </a:prstGeom>
          <a:noFill/>
          <a:ln/>
        </p:spPr>
        <p:txBody>
          <a:bodyPr wrap="square" rtlCol="0" anchor="t"/>
          <a:lstStyle/>
          <a:p>
            <a:pPr marL="342900" indent="-342900" algn="l">
              <a:lnSpc>
                <a:spcPts val="2177"/>
              </a:lnSpc>
              <a:buSzPct val="100000"/>
              <a:buChar char="•"/>
            </a:pPr>
            <a:r>
              <a:rPr lang="en-US" sz="1361" dirty="0">
                <a:solidFill>
                  <a:srgbClr val="FFFFFF"/>
                </a:solidFill>
                <a:latin typeface="Martel Sans" pitchFamily="34" charset="0"/>
                <a:ea typeface="Martel Sans" pitchFamily="34" charset="-122"/>
                <a:cs typeface="Martel Sans" pitchFamily="34" charset="-120"/>
              </a:rPr>
              <a:t>Intuitive web-based user interface: Develop a user-friendly interface that allows farmers, agronomists, and researchers to easily upload images, receive disease diagnoses, and access relevant information.</a:t>
            </a:r>
            <a:endParaRPr lang="en-US" sz="1361" dirty="0"/>
          </a:p>
        </p:txBody>
      </p:sp>
      <p:sp>
        <p:nvSpPr>
          <p:cNvPr id="29" name="Text 26"/>
          <p:cNvSpPr/>
          <p:nvPr/>
        </p:nvSpPr>
        <p:spPr>
          <a:xfrm>
            <a:off x="8059710" y="11346336"/>
            <a:ext cx="2592229" cy="323969"/>
          </a:xfrm>
          <a:prstGeom prst="rect">
            <a:avLst/>
          </a:prstGeom>
          <a:noFill/>
          <a:ln/>
        </p:spPr>
        <p:txBody>
          <a:bodyPr wrap="none" rtlCol="0" anchor="t"/>
          <a:lstStyle/>
          <a:p>
            <a:pPr marL="0" indent="0">
              <a:lnSpc>
                <a:spcPts val="2552"/>
              </a:lnSpc>
              <a:buNone/>
            </a:pPr>
            <a:r>
              <a:rPr lang="en-US" sz="2041" dirty="0">
                <a:solidFill>
                  <a:srgbClr val="FFFFFF"/>
                </a:solidFill>
                <a:latin typeface="Kanit" pitchFamily="34" charset="0"/>
                <a:ea typeface="Kanit" pitchFamily="34" charset="-122"/>
                <a:cs typeface="Kanit" pitchFamily="34" charset="-120"/>
              </a:rPr>
              <a:t>Expected Benefits</a:t>
            </a:r>
            <a:endParaRPr lang="en-US" sz="2041" dirty="0"/>
          </a:p>
        </p:txBody>
      </p:sp>
      <p:sp>
        <p:nvSpPr>
          <p:cNvPr id="30" name="Text 27"/>
          <p:cNvSpPr/>
          <p:nvPr/>
        </p:nvSpPr>
        <p:spPr>
          <a:xfrm>
            <a:off x="7809786" y="12170062"/>
            <a:ext cx="4233029" cy="1106329"/>
          </a:xfrm>
          <a:prstGeom prst="rect">
            <a:avLst/>
          </a:prstGeom>
          <a:noFill/>
          <a:ln/>
        </p:spPr>
        <p:txBody>
          <a:bodyPr wrap="square" rtlCol="0" anchor="t"/>
          <a:lstStyle/>
          <a:p>
            <a:pPr marL="342900" indent="-342900" algn="l">
              <a:lnSpc>
                <a:spcPts val="2177"/>
              </a:lnSpc>
              <a:buSzPct val="100000"/>
              <a:buChar char="•"/>
            </a:pPr>
            <a:r>
              <a:rPr lang="en-US" sz="1361" dirty="0">
                <a:solidFill>
                  <a:srgbClr val="FFFFFF"/>
                </a:solidFill>
                <a:latin typeface="Martel Sans" pitchFamily="34" charset="0"/>
                <a:ea typeface="Martel Sans" pitchFamily="34" charset="-122"/>
                <a:cs typeface="Martel Sans" pitchFamily="34" charset="-120"/>
              </a:rPr>
              <a:t>Improved crop health and productivity: Early detection and accurate diagnosis of leaf diseases can lead to more effective and timely treatment, resulting in healthier plants and higher yields.</a:t>
            </a:r>
            <a:endParaRPr lang="en-US" sz="1361" dirty="0"/>
          </a:p>
        </p:txBody>
      </p:sp>
      <p:sp>
        <p:nvSpPr>
          <p:cNvPr id="32" name="Text 29"/>
          <p:cNvSpPr/>
          <p:nvPr/>
        </p:nvSpPr>
        <p:spPr>
          <a:xfrm>
            <a:off x="7794911" y="13828485"/>
            <a:ext cx="4233029" cy="1382911"/>
          </a:xfrm>
          <a:prstGeom prst="rect">
            <a:avLst/>
          </a:prstGeom>
          <a:noFill/>
          <a:ln/>
        </p:spPr>
        <p:txBody>
          <a:bodyPr wrap="square" rtlCol="0" anchor="t"/>
          <a:lstStyle/>
          <a:p>
            <a:pPr marL="342900" indent="-342900" algn="l">
              <a:lnSpc>
                <a:spcPts val="2177"/>
              </a:lnSpc>
              <a:buSzPct val="100000"/>
              <a:buChar char="•"/>
            </a:pPr>
            <a:r>
              <a:rPr lang="en-US" sz="1361" dirty="0">
                <a:solidFill>
                  <a:srgbClr val="FFFFFF"/>
                </a:solidFill>
                <a:latin typeface="Martel Sans" pitchFamily="34" charset="0"/>
                <a:ea typeface="Martel Sans" pitchFamily="34" charset="-122"/>
                <a:cs typeface="Martel Sans" pitchFamily="34" charset="-120"/>
              </a:rPr>
              <a:t>Enhanced decision-making for farmers and agronomists: The system will provide valuable insights and recommendations to support informed decision-making in plant disease management and crop optimization.</a:t>
            </a:r>
            <a:endParaRPr lang="en-US" sz="1361" dirty="0"/>
          </a:p>
        </p:txBody>
      </p:sp>
      <p:sp>
        <p:nvSpPr>
          <p:cNvPr id="37" name="TextBox 36"/>
          <p:cNvSpPr txBox="1"/>
          <p:nvPr/>
        </p:nvSpPr>
        <p:spPr>
          <a:xfrm>
            <a:off x="7948831" y="2612570"/>
            <a:ext cx="2703108" cy="461665"/>
          </a:xfrm>
          <a:prstGeom prst="rect">
            <a:avLst/>
          </a:prstGeom>
          <a:noFill/>
        </p:spPr>
        <p:txBody>
          <a:bodyPr wrap="square" rtlCol="0">
            <a:spAutoFit/>
          </a:bodyPr>
          <a:lstStyle/>
          <a:p>
            <a:r>
              <a:rPr lang="en-US" b="1" dirty="0" smtClean="0">
                <a:solidFill>
                  <a:schemeClr val="bg1"/>
                </a:solidFill>
                <a:latin typeface="Times New Roman" pitchFamily="18" charset="0"/>
                <a:cs typeface="Times New Roman" pitchFamily="18" charset="0"/>
              </a:rPr>
              <a:t>- </a:t>
            </a:r>
            <a:r>
              <a:rPr lang="en-US" sz="2400" b="1" dirty="0" smtClean="0">
                <a:solidFill>
                  <a:schemeClr val="bg1"/>
                </a:solidFill>
                <a:latin typeface="Times New Roman" pitchFamily="18" charset="0"/>
                <a:cs typeface="Times New Roman" pitchFamily="18" charset="0"/>
              </a:rPr>
              <a:t>Puranasree M S</a:t>
            </a:r>
            <a:endParaRPr lang="en-US" sz="2400" b="1" dirty="0">
              <a:solidFill>
                <a:schemeClr val="bg1"/>
              </a:solidFill>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1"/>
            <a:ext cx="14630400" cy="9259253"/>
          </a:xfrm>
          <a:prstGeom prst="rect">
            <a:avLst/>
          </a:prstGeom>
          <a:solidFill>
            <a:srgbClr val="FFFFFF"/>
          </a:solidFill>
          <a:ln/>
        </p:spPr>
      </p:sp>
      <p:sp>
        <p:nvSpPr>
          <p:cNvPr id="4" name="Text 2"/>
          <p:cNvSpPr/>
          <p:nvPr/>
        </p:nvSpPr>
        <p:spPr>
          <a:xfrm>
            <a:off x="2594967" y="475178"/>
            <a:ext cx="4320540" cy="540068"/>
          </a:xfrm>
          <a:prstGeom prst="rect">
            <a:avLst/>
          </a:prstGeom>
          <a:noFill/>
          <a:ln/>
        </p:spPr>
        <p:txBody>
          <a:bodyPr wrap="none" rtlCol="0" anchor="t"/>
          <a:lstStyle/>
          <a:p>
            <a:pPr marL="0" indent="0">
              <a:lnSpc>
                <a:spcPts val="4253"/>
              </a:lnSpc>
              <a:buNone/>
            </a:pPr>
            <a:r>
              <a:rPr lang="en-US" sz="3402" dirty="0">
                <a:solidFill>
                  <a:srgbClr val="272D45"/>
                </a:solidFill>
                <a:latin typeface="Kanit" pitchFamily="34" charset="0"/>
                <a:ea typeface="Kanit" pitchFamily="34" charset="-122"/>
                <a:cs typeface="Kanit" pitchFamily="34" charset="-120"/>
              </a:rPr>
              <a:t>Conclusion</a:t>
            </a:r>
            <a:endParaRPr lang="en-US" sz="3402" dirty="0"/>
          </a:p>
        </p:txBody>
      </p:sp>
      <p:sp>
        <p:nvSpPr>
          <p:cNvPr id="5" name="Text 3"/>
          <p:cNvSpPr/>
          <p:nvPr/>
        </p:nvSpPr>
        <p:spPr>
          <a:xfrm>
            <a:off x="2594967" y="1360884"/>
            <a:ext cx="9440347" cy="1382911"/>
          </a:xfrm>
          <a:prstGeom prst="rect">
            <a:avLst/>
          </a:prstGeom>
          <a:noFill/>
          <a:ln/>
        </p:spPr>
        <p:txBody>
          <a:bodyPr wrap="square" rtlCol="0" anchor="t"/>
          <a:lstStyle/>
          <a:p>
            <a:pPr marL="0" indent="0">
              <a:lnSpc>
                <a:spcPts val="2177"/>
              </a:lnSpc>
              <a:buNone/>
            </a:pPr>
            <a:r>
              <a:rPr lang="en-US" sz="1361" dirty="0">
                <a:solidFill>
                  <a:srgbClr val="2C3249"/>
                </a:solidFill>
                <a:latin typeface="Martel Sans" pitchFamily="34" charset="0"/>
                <a:ea typeface="Martel Sans" pitchFamily="34" charset="-122"/>
                <a:cs typeface="Martel Sans" pitchFamily="34" charset="-120"/>
              </a:rPr>
              <a:t>This groundbreaking project aims to develop a robust and highly accurate system for the early detection and classification of plant leaf diseases using advanced machine learning and deep learning techniques. By harnessing the power of computer vision algorithms and cutting-edge neural network architectures, such as ResNet and Convolutional Neural Networks (CNNs), the proposed solution has the potential to revolutionize agricultural practices, dramatically improve crop health, and enhance global food security.</a:t>
            </a:r>
            <a:endParaRPr lang="en-US" sz="1361" dirty="0"/>
          </a:p>
        </p:txBody>
      </p:sp>
      <p:sp>
        <p:nvSpPr>
          <p:cNvPr id="6" name="Text 4"/>
          <p:cNvSpPr/>
          <p:nvPr/>
        </p:nvSpPr>
        <p:spPr>
          <a:xfrm>
            <a:off x="2594967" y="2938105"/>
            <a:ext cx="9440347" cy="276582"/>
          </a:xfrm>
          <a:prstGeom prst="rect">
            <a:avLst/>
          </a:prstGeom>
          <a:noFill/>
          <a:ln/>
        </p:spPr>
        <p:txBody>
          <a:bodyPr wrap="none" rtlCol="0" anchor="t"/>
          <a:lstStyle/>
          <a:p>
            <a:pPr marL="0" indent="0">
              <a:lnSpc>
                <a:spcPts val="2177"/>
              </a:lnSpc>
              <a:buNone/>
            </a:pPr>
            <a:r>
              <a:rPr lang="en-US" sz="1361" dirty="0">
                <a:solidFill>
                  <a:srgbClr val="2C3249"/>
                </a:solidFill>
                <a:latin typeface="Martel Sans" pitchFamily="34" charset="0"/>
                <a:ea typeface="Martel Sans" pitchFamily="34" charset="-122"/>
                <a:cs typeface="Martel Sans" pitchFamily="34" charset="-120"/>
              </a:rPr>
              <a:t>The key anticipated outcomes of this project include:</a:t>
            </a:r>
            <a:endParaRPr lang="en-US" sz="1361" dirty="0"/>
          </a:p>
        </p:txBody>
      </p:sp>
      <p:sp>
        <p:nvSpPr>
          <p:cNvPr id="7" name="Shape 5"/>
          <p:cNvSpPr/>
          <p:nvPr/>
        </p:nvSpPr>
        <p:spPr>
          <a:xfrm>
            <a:off x="2594967" y="3603308"/>
            <a:ext cx="388739" cy="388739"/>
          </a:xfrm>
          <a:prstGeom prst="roundRect">
            <a:avLst>
              <a:gd name="adj" fmla="val 18672"/>
            </a:avLst>
          </a:prstGeom>
          <a:solidFill>
            <a:srgbClr val="DFECE9"/>
          </a:solidFill>
          <a:ln w="7620">
            <a:solidFill>
              <a:srgbClr val="C5D2CF"/>
            </a:solidFill>
            <a:prstDash val="solid"/>
          </a:ln>
        </p:spPr>
      </p:sp>
      <p:sp>
        <p:nvSpPr>
          <p:cNvPr id="8" name="Text 6"/>
          <p:cNvSpPr/>
          <p:nvPr/>
        </p:nvSpPr>
        <p:spPr>
          <a:xfrm>
            <a:off x="2749868" y="3668078"/>
            <a:ext cx="78819" cy="259199"/>
          </a:xfrm>
          <a:prstGeom prst="rect">
            <a:avLst/>
          </a:prstGeom>
          <a:noFill/>
          <a:ln/>
        </p:spPr>
        <p:txBody>
          <a:bodyPr wrap="none" rtlCol="0" anchor="t"/>
          <a:lstStyle/>
          <a:p>
            <a:pPr marL="0" indent="0" algn="ctr">
              <a:lnSpc>
                <a:spcPts val="2041"/>
              </a:lnSpc>
              <a:buNone/>
            </a:pPr>
            <a:r>
              <a:rPr lang="en-US" sz="2041" dirty="0">
                <a:solidFill>
                  <a:srgbClr val="2C3249"/>
                </a:solidFill>
                <a:latin typeface="Kanit" pitchFamily="34" charset="0"/>
                <a:ea typeface="Kanit" pitchFamily="34" charset="-122"/>
                <a:cs typeface="Kanit" pitchFamily="34" charset="-120"/>
              </a:rPr>
              <a:t>1</a:t>
            </a:r>
            <a:endParaRPr lang="en-US" sz="2041" dirty="0"/>
          </a:p>
        </p:txBody>
      </p:sp>
      <p:sp>
        <p:nvSpPr>
          <p:cNvPr id="9" name="Text 7"/>
          <p:cNvSpPr/>
          <p:nvPr/>
        </p:nvSpPr>
        <p:spPr>
          <a:xfrm>
            <a:off x="3156466" y="3603308"/>
            <a:ext cx="2470071" cy="539829"/>
          </a:xfrm>
          <a:prstGeom prst="rect">
            <a:avLst/>
          </a:prstGeom>
          <a:noFill/>
          <a:ln/>
        </p:spPr>
        <p:txBody>
          <a:bodyPr wrap="square" rtlCol="0" anchor="t"/>
          <a:lstStyle/>
          <a:p>
            <a:pPr marL="0" indent="0">
              <a:lnSpc>
                <a:spcPts val="2126"/>
              </a:lnSpc>
              <a:buNone/>
            </a:pPr>
            <a:r>
              <a:rPr lang="en-US" sz="1701" dirty="0">
                <a:solidFill>
                  <a:srgbClr val="2C3249"/>
                </a:solidFill>
                <a:latin typeface="Kanit" pitchFamily="34" charset="0"/>
                <a:ea typeface="Kanit" pitchFamily="34" charset="-122"/>
                <a:cs typeface="Kanit" pitchFamily="34" charset="-120"/>
              </a:rPr>
              <a:t>Highly Accurate Prediction System</a:t>
            </a:r>
            <a:endParaRPr lang="en-US" sz="1701" dirty="0"/>
          </a:p>
        </p:txBody>
      </p:sp>
      <p:sp>
        <p:nvSpPr>
          <p:cNvPr id="10" name="Text 8"/>
          <p:cNvSpPr/>
          <p:nvPr/>
        </p:nvSpPr>
        <p:spPr>
          <a:xfrm>
            <a:off x="3156466" y="4246721"/>
            <a:ext cx="2470071" cy="2212657"/>
          </a:xfrm>
          <a:prstGeom prst="rect">
            <a:avLst/>
          </a:prstGeom>
          <a:noFill/>
          <a:ln/>
        </p:spPr>
        <p:txBody>
          <a:bodyPr wrap="square" rtlCol="0" anchor="t"/>
          <a:lstStyle/>
          <a:p>
            <a:pPr marL="0" indent="0">
              <a:lnSpc>
                <a:spcPts val="2177"/>
              </a:lnSpc>
              <a:buNone/>
            </a:pPr>
            <a:r>
              <a:rPr lang="en-US" sz="1361" dirty="0">
                <a:solidFill>
                  <a:srgbClr val="2C3249"/>
                </a:solidFill>
                <a:latin typeface="Martel Sans" pitchFamily="34" charset="0"/>
                <a:ea typeface="Martel Sans" pitchFamily="34" charset="-122"/>
                <a:cs typeface="Martel Sans" pitchFamily="34" charset="-120"/>
              </a:rPr>
              <a:t>The development of a state-of-the-art plant leaf disease prediction system that can accurately identify a wide range of diseases with unparalleled precision, enabling farmers to take swift and targeted action.</a:t>
            </a:r>
            <a:endParaRPr lang="en-US" sz="1361" dirty="0"/>
          </a:p>
        </p:txBody>
      </p:sp>
      <p:sp>
        <p:nvSpPr>
          <p:cNvPr id="11" name="Shape 9"/>
          <p:cNvSpPr/>
          <p:nvPr/>
        </p:nvSpPr>
        <p:spPr>
          <a:xfrm>
            <a:off x="5799296" y="3603308"/>
            <a:ext cx="388739" cy="388739"/>
          </a:xfrm>
          <a:prstGeom prst="roundRect">
            <a:avLst>
              <a:gd name="adj" fmla="val 18672"/>
            </a:avLst>
          </a:prstGeom>
          <a:solidFill>
            <a:srgbClr val="DFECE9"/>
          </a:solidFill>
          <a:ln w="7620">
            <a:solidFill>
              <a:srgbClr val="C5D2CF"/>
            </a:solidFill>
            <a:prstDash val="solid"/>
          </a:ln>
        </p:spPr>
      </p:sp>
      <p:sp>
        <p:nvSpPr>
          <p:cNvPr id="12" name="Text 10"/>
          <p:cNvSpPr/>
          <p:nvPr/>
        </p:nvSpPr>
        <p:spPr>
          <a:xfrm>
            <a:off x="5928003" y="3668078"/>
            <a:ext cx="131207" cy="259199"/>
          </a:xfrm>
          <a:prstGeom prst="rect">
            <a:avLst/>
          </a:prstGeom>
          <a:noFill/>
          <a:ln/>
        </p:spPr>
        <p:txBody>
          <a:bodyPr wrap="none" rtlCol="0" anchor="t"/>
          <a:lstStyle/>
          <a:p>
            <a:pPr marL="0" indent="0" algn="ctr">
              <a:lnSpc>
                <a:spcPts val="2041"/>
              </a:lnSpc>
              <a:buNone/>
            </a:pPr>
            <a:r>
              <a:rPr lang="en-US" sz="2041" dirty="0">
                <a:solidFill>
                  <a:srgbClr val="2C3249"/>
                </a:solidFill>
                <a:latin typeface="Kanit" pitchFamily="34" charset="0"/>
                <a:ea typeface="Kanit" pitchFamily="34" charset="-122"/>
                <a:cs typeface="Kanit" pitchFamily="34" charset="-120"/>
              </a:rPr>
              <a:t>2</a:t>
            </a:r>
            <a:endParaRPr lang="en-US" sz="2041" dirty="0"/>
          </a:p>
        </p:txBody>
      </p:sp>
      <p:sp>
        <p:nvSpPr>
          <p:cNvPr id="13" name="Text 11"/>
          <p:cNvSpPr/>
          <p:nvPr/>
        </p:nvSpPr>
        <p:spPr>
          <a:xfrm>
            <a:off x="6360795" y="3603308"/>
            <a:ext cx="2470071" cy="539829"/>
          </a:xfrm>
          <a:prstGeom prst="rect">
            <a:avLst/>
          </a:prstGeom>
          <a:noFill/>
          <a:ln/>
        </p:spPr>
        <p:txBody>
          <a:bodyPr wrap="square" rtlCol="0" anchor="t"/>
          <a:lstStyle/>
          <a:p>
            <a:pPr marL="0" indent="0">
              <a:lnSpc>
                <a:spcPts val="2126"/>
              </a:lnSpc>
              <a:buNone/>
            </a:pPr>
            <a:r>
              <a:rPr lang="en-US" sz="1701" dirty="0">
                <a:solidFill>
                  <a:srgbClr val="2C3249"/>
                </a:solidFill>
                <a:latin typeface="Kanit" pitchFamily="34" charset="0"/>
                <a:ea typeface="Kanit" pitchFamily="34" charset="-122"/>
                <a:cs typeface="Kanit" pitchFamily="34" charset="-120"/>
              </a:rPr>
              <a:t>Cutting-Edge Deep Learning Models</a:t>
            </a:r>
            <a:endParaRPr lang="en-US" sz="1701" dirty="0"/>
          </a:p>
        </p:txBody>
      </p:sp>
      <p:sp>
        <p:nvSpPr>
          <p:cNvPr id="14" name="Text 12"/>
          <p:cNvSpPr/>
          <p:nvPr/>
        </p:nvSpPr>
        <p:spPr>
          <a:xfrm>
            <a:off x="6360795" y="4246721"/>
            <a:ext cx="2470071" cy="1936075"/>
          </a:xfrm>
          <a:prstGeom prst="rect">
            <a:avLst/>
          </a:prstGeom>
          <a:noFill/>
          <a:ln/>
        </p:spPr>
        <p:txBody>
          <a:bodyPr wrap="square" rtlCol="0" anchor="t"/>
          <a:lstStyle/>
          <a:p>
            <a:pPr marL="0" indent="0">
              <a:lnSpc>
                <a:spcPts val="2177"/>
              </a:lnSpc>
              <a:buNone/>
            </a:pPr>
            <a:r>
              <a:rPr lang="en-US" sz="1361" dirty="0">
                <a:solidFill>
                  <a:srgbClr val="2C3249"/>
                </a:solidFill>
                <a:latin typeface="Martel Sans" pitchFamily="34" charset="0"/>
                <a:ea typeface="Martel Sans" pitchFamily="34" charset="-122"/>
                <a:cs typeface="Martel Sans" pitchFamily="34" charset="-120"/>
              </a:rPr>
              <a:t>Demonstrating the exceptional performance of deep learning models, such as ResNet and CNNs, in the classification of plant leaf diseases, setting a new benchmark for the industry.</a:t>
            </a:r>
            <a:endParaRPr lang="en-US" sz="1361" dirty="0"/>
          </a:p>
        </p:txBody>
      </p:sp>
      <p:sp>
        <p:nvSpPr>
          <p:cNvPr id="15" name="Shape 13"/>
          <p:cNvSpPr/>
          <p:nvPr/>
        </p:nvSpPr>
        <p:spPr>
          <a:xfrm>
            <a:off x="9003625" y="3603308"/>
            <a:ext cx="388739" cy="388739"/>
          </a:xfrm>
          <a:prstGeom prst="roundRect">
            <a:avLst>
              <a:gd name="adj" fmla="val 18672"/>
            </a:avLst>
          </a:prstGeom>
          <a:solidFill>
            <a:srgbClr val="DFECE9"/>
          </a:solidFill>
          <a:ln w="7620">
            <a:solidFill>
              <a:srgbClr val="C5D2CF"/>
            </a:solidFill>
            <a:prstDash val="solid"/>
          </a:ln>
        </p:spPr>
      </p:sp>
      <p:sp>
        <p:nvSpPr>
          <p:cNvPr id="16" name="Text 14"/>
          <p:cNvSpPr/>
          <p:nvPr/>
        </p:nvSpPr>
        <p:spPr>
          <a:xfrm>
            <a:off x="9131379" y="3668078"/>
            <a:ext cx="133231" cy="259199"/>
          </a:xfrm>
          <a:prstGeom prst="rect">
            <a:avLst/>
          </a:prstGeom>
          <a:noFill/>
          <a:ln/>
        </p:spPr>
        <p:txBody>
          <a:bodyPr wrap="none" rtlCol="0" anchor="t"/>
          <a:lstStyle/>
          <a:p>
            <a:pPr marL="0" indent="0" algn="ctr">
              <a:lnSpc>
                <a:spcPts val="2041"/>
              </a:lnSpc>
              <a:buNone/>
            </a:pPr>
            <a:r>
              <a:rPr lang="en-US" sz="2041" dirty="0">
                <a:solidFill>
                  <a:srgbClr val="2C3249"/>
                </a:solidFill>
                <a:latin typeface="Kanit" pitchFamily="34" charset="0"/>
                <a:ea typeface="Kanit" pitchFamily="34" charset="-122"/>
                <a:cs typeface="Kanit" pitchFamily="34" charset="-120"/>
              </a:rPr>
              <a:t>3</a:t>
            </a:r>
            <a:endParaRPr lang="en-US" sz="2041" dirty="0"/>
          </a:p>
        </p:txBody>
      </p:sp>
      <p:sp>
        <p:nvSpPr>
          <p:cNvPr id="17" name="Text 15"/>
          <p:cNvSpPr/>
          <p:nvPr/>
        </p:nvSpPr>
        <p:spPr>
          <a:xfrm>
            <a:off x="9565124" y="3603308"/>
            <a:ext cx="2445306" cy="269915"/>
          </a:xfrm>
          <a:prstGeom prst="rect">
            <a:avLst/>
          </a:prstGeom>
          <a:noFill/>
          <a:ln/>
        </p:spPr>
        <p:txBody>
          <a:bodyPr wrap="none" rtlCol="0" anchor="t"/>
          <a:lstStyle/>
          <a:p>
            <a:pPr marL="0" indent="0">
              <a:lnSpc>
                <a:spcPts val="2126"/>
              </a:lnSpc>
              <a:buNone/>
            </a:pPr>
            <a:r>
              <a:rPr lang="en-US" sz="1701" dirty="0">
                <a:solidFill>
                  <a:srgbClr val="2C3249"/>
                </a:solidFill>
                <a:latin typeface="Kanit" pitchFamily="34" charset="0"/>
                <a:ea typeface="Kanit" pitchFamily="34" charset="-122"/>
                <a:cs typeface="Kanit" pitchFamily="34" charset="-120"/>
              </a:rPr>
              <a:t>User-Friendly Application</a:t>
            </a:r>
            <a:endParaRPr lang="en-US" sz="1701" dirty="0"/>
          </a:p>
        </p:txBody>
      </p:sp>
      <p:sp>
        <p:nvSpPr>
          <p:cNvPr id="18" name="Text 16"/>
          <p:cNvSpPr/>
          <p:nvPr/>
        </p:nvSpPr>
        <p:spPr>
          <a:xfrm>
            <a:off x="9565124" y="3976807"/>
            <a:ext cx="2470071" cy="2212657"/>
          </a:xfrm>
          <a:prstGeom prst="rect">
            <a:avLst/>
          </a:prstGeom>
          <a:noFill/>
          <a:ln/>
        </p:spPr>
        <p:txBody>
          <a:bodyPr wrap="square" rtlCol="0" anchor="t"/>
          <a:lstStyle/>
          <a:p>
            <a:pPr marL="0" indent="0">
              <a:lnSpc>
                <a:spcPts val="2177"/>
              </a:lnSpc>
              <a:buNone/>
            </a:pPr>
            <a:r>
              <a:rPr lang="en-US" sz="1361" dirty="0">
                <a:solidFill>
                  <a:srgbClr val="2C3249"/>
                </a:solidFill>
                <a:latin typeface="Martel Sans" pitchFamily="34" charset="0"/>
                <a:ea typeface="Martel Sans" pitchFamily="34" charset="-122"/>
                <a:cs typeface="Martel Sans" pitchFamily="34" charset="-120"/>
              </a:rPr>
              <a:t>The creation of a seamless, intuitive, and accessible application that empowers farmers and agricultural professionals to leverage the disease detection capabilities with ease, driving widespread adoption and impact.</a:t>
            </a:r>
            <a:endParaRPr lang="en-US" sz="1361" dirty="0"/>
          </a:p>
        </p:txBody>
      </p:sp>
      <p:sp>
        <p:nvSpPr>
          <p:cNvPr id="19" name="Text 17"/>
          <p:cNvSpPr/>
          <p:nvPr/>
        </p:nvSpPr>
        <p:spPr>
          <a:xfrm>
            <a:off x="2594967" y="6653689"/>
            <a:ext cx="9440347" cy="1106329"/>
          </a:xfrm>
          <a:prstGeom prst="rect">
            <a:avLst/>
          </a:prstGeom>
          <a:noFill/>
          <a:ln/>
        </p:spPr>
        <p:txBody>
          <a:bodyPr wrap="square" rtlCol="0" anchor="t"/>
          <a:lstStyle/>
          <a:p>
            <a:pPr marL="0" indent="0">
              <a:lnSpc>
                <a:spcPts val="2177"/>
              </a:lnSpc>
              <a:buNone/>
            </a:pPr>
            <a:r>
              <a:rPr lang="en-US" sz="1361" dirty="0">
                <a:solidFill>
                  <a:srgbClr val="2C3249"/>
                </a:solidFill>
                <a:latin typeface="Martel Sans" pitchFamily="34" charset="0"/>
                <a:ea typeface="Martel Sans" pitchFamily="34" charset="-122"/>
                <a:cs typeface="Martel Sans" pitchFamily="34" charset="-120"/>
              </a:rPr>
              <a:t>To further enhance the proposed system, the project team will explore the integration of multi-modal data sources, such as spectral imaging, and investigate novel deep learning architectures that can unlock even greater predictive accuracy. Additionally, the system will be designed to seamlessly integrate with smart farming systems, enabling automated disease management and optimized resource allocation.</a:t>
            </a:r>
            <a:endParaRPr lang="en-US" sz="1361" dirty="0"/>
          </a:p>
        </p:txBody>
      </p:sp>
      <p:sp>
        <p:nvSpPr>
          <p:cNvPr id="20" name="Text 18"/>
          <p:cNvSpPr/>
          <p:nvPr/>
        </p:nvSpPr>
        <p:spPr>
          <a:xfrm>
            <a:off x="3481376" y="8374207"/>
            <a:ext cx="6408658" cy="611174"/>
          </a:xfrm>
          <a:prstGeom prst="rect">
            <a:avLst/>
          </a:prstGeom>
          <a:noFill/>
          <a:ln/>
        </p:spPr>
        <p:txBody>
          <a:bodyPr wrap="square" rtlCol="0" anchor="t"/>
          <a:lstStyle/>
          <a:p>
            <a:pPr marL="0" indent="0" algn="ctr">
              <a:lnSpc>
                <a:spcPts val="2177"/>
              </a:lnSpc>
              <a:buNone/>
            </a:pPr>
            <a:r>
              <a:rPr lang="en-US" sz="4800" b="1" dirty="0" smtClean="0">
                <a:solidFill>
                  <a:schemeClr val="accent6">
                    <a:lumMod val="75000"/>
                  </a:schemeClr>
                </a:solidFill>
              </a:rPr>
              <a:t>Thank You</a:t>
            </a:r>
            <a:endParaRPr lang="en-US" sz="4800" b="1" dirty="0">
              <a:solidFill>
                <a:schemeClr val="accent6">
                  <a:lumMod val="75000"/>
                </a:schemeClr>
              </a:solidFill>
            </a:endParaRPr>
          </a:p>
        </p:txBody>
      </p:sp>
      <p:pic>
        <p:nvPicPr>
          <p:cNvPr id="22" name="object 3"/>
          <p:cNvPicPr/>
          <p:nvPr/>
        </p:nvPicPr>
        <p:blipFill>
          <a:blip r:embed="rId3" cstate="print"/>
          <a:stretch>
            <a:fillRect/>
          </a:stretch>
        </p:blipFill>
        <p:spPr>
          <a:xfrm>
            <a:off x="0" y="1"/>
            <a:ext cx="2481944" cy="92592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5" name="Text 2"/>
          <p:cNvSpPr/>
          <p:nvPr/>
        </p:nvSpPr>
        <p:spPr>
          <a:xfrm>
            <a:off x="864037" y="985361"/>
            <a:ext cx="7415927" cy="1543050"/>
          </a:xfrm>
          <a:prstGeom prst="rect">
            <a:avLst/>
          </a:prstGeom>
          <a:noFill/>
          <a:ln/>
        </p:spPr>
        <p:txBody>
          <a:bodyPr wrap="square" rtlCol="0" anchor="t"/>
          <a:lstStyle/>
          <a:p>
            <a:pPr marL="0" indent="0">
              <a:lnSpc>
                <a:spcPts val="6075"/>
              </a:lnSpc>
              <a:buNone/>
            </a:pPr>
            <a:r>
              <a:rPr lang="en-US" sz="4860" dirty="0">
                <a:solidFill>
                  <a:srgbClr val="272D45"/>
                </a:solidFill>
                <a:latin typeface="Kanit" pitchFamily="34" charset="0"/>
                <a:ea typeface="Kanit" pitchFamily="34" charset="-122"/>
                <a:cs typeface="Kanit" pitchFamily="34" charset="-120"/>
              </a:rPr>
              <a:t>Empowering Precision Agriculture</a:t>
            </a:r>
            <a:endParaRPr lang="en-US" sz="4860" dirty="0"/>
          </a:p>
        </p:txBody>
      </p:sp>
      <p:sp>
        <p:nvSpPr>
          <p:cNvPr id="6" name="Text 3"/>
          <p:cNvSpPr/>
          <p:nvPr/>
        </p:nvSpPr>
        <p:spPr>
          <a:xfrm>
            <a:off x="864037" y="2898696"/>
            <a:ext cx="7415927" cy="4345543"/>
          </a:xfrm>
          <a:prstGeom prst="rect">
            <a:avLst/>
          </a:prstGeom>
          <a:noFill/>
          <a:ln/>
        </p:spPr>
        <p:txBody>
          <a:bodyPr wrap="square" rtlCol="0" anchor="t"/>
          <a:lstStyle/>
          <a:p>
            <a:pPr marL="0" indent="0">
              <a:lnSpc>
                <a:spcPts val="3110"/>
              </a:lnSpc>
              <a:buNone/>
            </a:pPr>
            <a:r>
              <a:rPr lang="en-US" sz="1944" dirty="0">
                <a:solidFill>
                  <a:srgbClr val="2C3249"/>
                </a:solidFill>
                <a:latin typeface="Martel Sans" pitchFamily="34" charset="0"/>
                <a:ea typeface="Martel Sans" pitchFamily="34" charset="-122"/>
                <a:cs typeface="Martel Sans" pitchFamily="34" charset="-120"/>
              </a:rPr>
              <a:t>At the heart of this project lies a bold vision - to create a cutting-edge plant disease detection system that will revolutionize the way we safeguard our agricultural future. By harnessing the power of advanced technology, we aim to equip farmers with the tools to identify and address crop threats early on, nipping potential disasters in the bud. This proactive approach will not only protect precious yields, but also bolster food security for communities worldwide. Prepare to witness the dawn of a new era in precision agriculture, where technology and nature work hand-in-hand to cultivate a bountiful and sustainable harvest.</a:t>
            </a:r>
            <a:endParaRPr lang="en-US" sz="1944" dirty="0"/>
          </a:p>
        </p:txBody>
      </p:sp>
      <p:pic>
        <p:nvPicPr>
          <p:cNvPr id="9" name="object 3"/>
          <p:cNvPicPr/>
          <p:nvPr/>
        </p:nvPicPr>
        <p:blipFill>
          <a:blip r:embed="rId3" cstate="print"/>
          <a:stretch>
            <a:fillRect/>
          </a:stretch>
        </p:blipFill>
        <p:spPr>
          <a:xfrm>
            <a:off x="10002416" y="0"/>
            <a:ext cx="4627984"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5" name="Text 2"/>
          <p:cNvSpPr/>
          <p:nvPr/>
        </p:nvSpPr>
        <p:spPr>
          <a:xfrm>
            <a:off x="864037" y="707707"/>
            <a:ext cx="6172200" cy="771525"/>
          </a:xfrm>
          <a:prstGeom prst="rect">
            <a:avLst/>
          </a:prstGeom>
          <a:noFill/>
          <a:ln/>
        </p:spPr>
        <p:txBody>
          <a:bodyPr wrap="none" rtlCol="0" anchor="t"/>
          <a:lstStyle/>
          <a:p>
            <a:pPr marL="0" indent="0">
              <a:lnSpc>
                <a:spcPts val="6075"/>
              </a:lnSpc>
              <a:buNone/>
            </a:pPr>
            <a:r>
              <a:rPr lang="en-US" sz="4860" dirty="0">
                <a:solidFill>
                  <a:srgbClr val="272D45"/>
                </a:solidFill>
                <a:latin typeface="Kanit" pitchFamily="34" charset="0"/>
                <a:ea typeface="Kanit" pitchFamily="34" charset="-122"/>
                <a:cs typeface="Kanit" pitchFamily="34" charset="-120"/>
              </a:rPr>
              <a:t>Objectives</a:t>
            </a:r>
            <a:endParaRPr lang="en-US" sz="4860" dirty="0"/>
          </a:p>
        </p:txBody>
      </p:sp>
      <p:sp>
        <p:nvSpPr>
          <p:cNvPr id="6" name="Text 3"/>
          <p:cNvSpPr/>
          <p:nvPr/>
        </p:nvSpPr>
        <p:spPr>
          <a:xfrm>
            <a:off x="864037" y="1849517"/>
            <a:ext cx="7415927" cy="790099"/>
          </a:xfrm>
          <a:prstGeom prst="rect">
            <a:avLst/>
          </a:prstGeom>
          <a:noFill/>
          <a:ln/>
        </p:spPr>
        <p:txBody>
          <a:bodyPr wrap="square" rtlCol="0" anchor="t"/>
          <a:lstStyle/>
          <a:p>
            <a:pPr marL="0" indent="0">
              <a:lnSpc>
                <a:spcPts val="3110"/>
              </a:lnSpc>
              <a:buNone/>
            </a:pPr>
            <a:r>
              <a:rPr lang="en-US" sz="1944" dirty="0">
                <a:solidFill>
                  <a:srgbClr val="2C3249"/>
                </a:solidFill>
                <a:latin typeface="Martel Sans" pitchFamily="34" charset="0"/>
                <a:ea typeface="Martel Sans" pitchFamily="34" charset="-122"/>
                <a:cs typeface="Martel Sans" pitchFamily="34" charset="-120"/>
              </a:rPr>
              <a:t>The objectives of this project are multi-faceted and aim to address critical challenges in agricultural practices. They are:</a:t>
            </a:r>
            <a:endParaRPr lang="en-US" sz="1944" dirty="0"/>
          </a:p>
        </p:txBody>
      </p:sp>
      <p:sp>
        <p:nvSpPr>
          <p:cNvPr id="7" name="Text 4"/>
          <p:cNvSpPr/>
          <p:nvPr/>
        </p:nvSpPr>
        <p:spPr>
          <a:xfrm>
            <a:off x="1258967" y="2917269"/>
            <a:ext cx="7020997" cy="1185148"/>
          </a:xfrm>
          <a:prstGeom prst="rect">
            <a:avLst/>
          </a:prstGeom>
          <a:noFill/>
          <a:ln/>
        </p:spPr>
        <p:txBody>
          <a:bodyPr wrap="square" rtlCol="0" anchor="t"/>
          <a:lstStyle/>
          <a:p>
            <a:pPr marL="342900" indent="-342900" algn="l">
              <a:lnSpc>
                <a:spcPts val="3110"/>
              </a:lnSpc>
              <a:buSzPct val="100000"/>
              <a:buChar char="•"/>
            </a:pPr>
            <a:r>
              <a:rPr lang="en-US" sz="1944" dirty="0">
                <a:solidFill>
                  <a:srgbClr val="2C3249"/>
                </a:solidFill>
                <a:latin typeface="Martel Sans" pitchFamily="34" charset="0"/>
                <a:ea typeface="Martel Sans" pitchFamily="34" charset="-122"/>
                <a:cs typeface="Martel Sans" pitchFamily="34" charset="-120"/>
              </a:rPr>
              <a:t>To improve the accuracy of plant disease diagnosis, providing reliable and timely insights for informed decision-making.</a:t>
            </a:r>
            <a:endParaRPr lang="en-US" sz="1944" dirty="0"/>
          </a:p>
        </p:txBody>
      </p:sp>
      <p:sp>
        <p:nvSpPr>
          <p:cNvPr id="8" name="Text 5"/>
          <p:cNvSpPr/>
          <p:nvPr/>
        </p:nvSpPr>
        <p:spPr>
          <a:xfrm>
            <a:off x="1258967" y="4188738"/>
            <a:ext cx="7020997" cy="1185148"/>
          </a:xfrm>
          <a:prstGeom prst="rect">
            <a:avLst/>
          </a:prstGeom>
          <a:noFill/>
          <a:ln/>
        </p:spPr>
        <p:txBody>
          <a:bodyPr wrap="square" rtlCol="0" anchor="t"/>
          <a:lstStyle/>
          <a:p>
            <a:pPr marL="342900" indent="-342900" algn="l">
              <a:lnSpc>
                <a:spcPts val="3110"/>
              </a:lnSpc>
              <a:buSzPct val="100000"/>
              <a:buChar char="•"/>
            </a:pPr>
            <a:r>
              <a:rPr lang="en-US" sz="1944" dirty="0">
                <a:solidFill>
                  <a:srgbClr val="2C3249"/>
                </a:solidFill>
                <a:latin typeface="Martel Sans" pitchFamily="34" charset="0"/>
                <a:ea typeface="Martel Sans" pitchFamily="34" charset="-122"/>
                <a:cs typeface="Martel Sans" pitchFamily="34" charset="-120"/>
              </a:rPr>
              <a:t>To minimize crop losses due to diseases, reducing economic burden on farmers and ensuring sustainable agricultural practices.</a:t>
            </a:r>
            <a:endParaRPr lang="en-US" sz="1944" dirty="0"/>
          </a:p>
        </p:txBody>
      </p:sp>
      <p:sp>
        <p:nvSpPr>
          <p:cNvPr id="9" name="Text 6"/>
          <p:cNvSpPr/>
          <p:nvPr/>
        </p:nvSpPr>
        <p:spPr>
          <a:xfrm>
            <a:off x="1258967" y="5460206"/>
            <a:ext cx="70209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C3249"/>
                </a:solidFill>
                <a:latin typeface="Martel Sans" pitchFamily="34" charset="0"/>
                <a:ea typeface="Martel Sans" pitchFamily="34" charset="-122"/>
                <a:cs typeface="Martel Sans" pitchFamily="34" charset="-120"/>
              </a:rPr>
              <a:t>To enhance food security by enabling efficient disease management and maximizing crop yields.</a:t>
            </a:r>
            <a:endParaRPr lang="en-US" sz="1944" dirty="0"/>
          </a:p>
        </p:txBody>
      </p:sp>
      <p:sp>
        <p:nvSpPr>
          <p:cNvPr id="10" name="Text 7"/>
          <p:cNvSpPr/>
          <p:nvPr/>
        </p:nvSpPr>
        <p:spPr>
          <a:xfrm>
            <a:off x="1258967" y="6336625"/>
            <a:ext cx="7020997" cy="1185148"/>
          </a:xfrm>
          <a:prstGeom prst="rect">
            <a:avLst/>
          </a:prstGeom>
          <a:noFill/>
          <a:ln/>
        </p:spPr>
        <p:txBody>
          <a:bodyPr wrap="square" rtlCol="0" anchor="t"/>
          <a:lstStyle/>
          <a:p>
            <a:pPr marL="342900" indent="-342900" algn="l">
              <a:lnSpc>
                <a:spcPts val="3110"/>
              </a:lnSpc>
              <a:buSzPct val="100000"/>
              <a:buChar char="•"/>
            </a:pPr>
            <a:r>
              <a:rPr lang="en-US" sz="1944" dirty="0">
                <a:solidFill>
                  <a:srgbClr val="2C3249"/>
                </a:solidFill>
                <a:latin typeface="Martel Sans" pitchFamily="34" charset="0"/>
                <a:ea typeface="Martel Sans" pitchFamily="34" charset="-122"/>
                <a:cs typeface="Martel Sans" pitchFamily="34" charset="-120"/>
              </a:rPr>
              <a:t>To facilitate the development of precision agriculture techniques, utilizing data-driven approaches for optimal crop health and production.</a:t>
            </a:r>
            <a:endParaRPr lang="en-US" sz="1944" dirty="0"/>
          </a:p>
        </p:txBody>
      </p:sp>
      <p:pic>
        <p:nvPicPr>
          <p:cNvPr id="12" name="object 3"/>
          <p:cNvPicPr/>
          <p:nvPr/>
        </p:nvPicPr>
        <p:blipFill>
          <a:blip r:embed="rId3" cstate="print"/>
          <a:stretch>
            <a:fillRect/>
          </a:stretch>
        </p:blipFill>
        <p:spPr>
          <a:xfrm>
            <a:off x="10338207" y="0"/>
            <a:ext cx="4292193" cy="82295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848320" y="667226"/>
            <a:ext cx="6059924" cy="757476"/>
          </a:xfrm>
          <a:prstGeom prst="rect">
            <a:avLst/>
          </a:prstGeom>
          <a:noFill/>
          <a:ln/>
        </p:spPr>
        <p:txBody>
          <a:bodyPr wrap="none" rtlCol="0" anchor="t"/>
          <a:lstStyle/>
          <a:p>
            <a:pPr marL="0" indent="0">
              <a:lnSpc>
                <a:spcPts val="5965"/>
              </a:lnSpc>
              <a:buNone/>
            </a:pPr>
            <a:r>
              <a:rPr lang="en-US" sz="4772" dirty="0">
                <a:solidFill>
                  <a:srgbClr val="272D45"/>
                </a:solidFill>
                <a:latin typeface="Kanit" pitchFamily="34" charset="0"/>
                <a:ea typeface="Kanit" pitchFamily="34" charset="-122"/>
                <a:cs typeface="Kanit" pitchFamily="34" charset="-120"/>
              </a:rPr>
              <a:t>Scope</a:t>
            </a:r>
            <a:endParaRPr lang="en-US" sz="4772" dirty="0"/>
          </a:p>
        </p:txBody>
      </p:sp>
      <p:sp>
        <p:nvSpPr>
          <p:cNvPr id="5" name="Text 3"/>
          <p:cNvSpPr/>
          <p:nvPr/>
        </p:nvSpPr>
        <p:spPr>
          <a:xfrm>
            <a:off x="848320" y="1909405"/>
            <a:ext cx="12933759" cy="775573"/>
          </a:xfrm>
          <a:prstGeom prst="rect">
            <a:avLst/>
          </a:prstGeom>
          <a:noFill/>
          <a:ln/>
        </p:spPr>
        <p:txBody>
          <a:bodyPr wrap="square" rtlCol="0" anchor="t"/>
          <a:lstStyle/>
          <a:p>
            <a:pPr marL="0" indent="0">
              <a:lnSpc>
                <a:spcPts val="3054"/>
              </a:lnSpc>
              <a:buNone/>
            </a:pPr>
            <a:r>
              <a:rPr lang="en-US" sz="1909" dirty="0">
                <a:solidFill>
                  <a:srgbClr val="2C3249"/>
                </a:solidFill>
                <a:latin typeface="Martel Sans" pitchFamily="34" charset="0"/>
                <a:ea typeface="Martel Sans" pitchFamily="34" charset="-122"/>
                <a:cs typeface="Martel Sans" pitchFamily="34" charset="-120"/>
              </a:rPr>
              <a:t>The scope of this project encompasses a wide range of technologies and methodologies. The key areas of focus include:</a:t>
            </a:r>
            <a:endParaRPr lang="en-US" sz="1909" dirty="0"/>
          </a:p>
        </p:txBody>
      </p:sp>
      <p:sp>
        <p:nvSpPr>
          <p:cNvPr id="6" name="Text 4"/>
          <p:cNvSpPr/>
          <p:nvPr/>
        </p:nvSpPr>
        <p:spPr>
          <a:xfrm>
            <a:off x="1236107" y="2957632"/>
            <a:ext cx="12545973" cy="775573"/>
          </a:xfrm>
          <a:prstGeom prst="rect">
            <a:avLst/>
          </a:prstGeom>
          <a:noFill/>
          <a:ln/>
        </p:spPr>
        <p:txBody>
          <a:bodyPr wrap="square" rtlCol="0" anchor="t"/>
          <a:lstStyle/>
          <a:p>
            <a:pPr marL="342900" indent="-342900" algn="l">
              <a:lnSpc>
                <a:spcPts val="3054"/>
              </a:lnSpc>
              <a:buSzPct val="100000"/>
              <a:buChar char="•"/>
            </a:pPr>
            <a:r>
              <a:rPr lang="en-US" sz="1909" dirty="0">
                <a:solidFill>
                  <a:srgbClr val="2C3249"/>
                </a:solidFill>
                <a:latin typeface="Martel Sans" pitchFamily="34" charset="0"/>
                <a:ea typeface="Martel Sans" pitchFamily="34" charset="-122"/>
                <a:cs typeface="Martel Sans" pitchFamily="34" charset="-120"/>
              </a:rPr>
              <a:t>Image acquisition and preprocessing: Acquiring high-quality plant leaf images and applying various image processing techniques to enhance their quality and prepare them for analysis.</a:t>
            </a:r>
            <a:endParaRPr lang="en-US" sz="1909" dirty="0"/>
          </a:p>
        </p:txBody>
      </p:sp>
      <p:sp>
        <p:nvSpPr>
          <p:cNvPr id="7" name="Text 5"/>
          <p:cNvSpPr/>
          <p:nvPr/>
        </p:nvSpPr>
        <p:spPr>
          <a:xfrm>
            <a:off x="1236107" y="3817977"/>
            <a:ext cx="12545973" cy="775573"/>
          </a:xfrm>
          <a:prstGeom prst="rect">
            <a:avLst/>
          </a:prstGeom>
          <a:noFill/>
          <a:ln/>
        </p:spPr>
        <p:txBody>
          <a:bodyPr wrap="square" rtlCol="0" anchor="t"/>
          <a:lstStyle/>
          <a:p>
            <a:pPr marL="342900" indent="-342900" algn="l">
              <a:lnSpc>
                <a:spcPts val="3054"/>
              </a:lnSpc>
              <a:buSzPct val="100000"/>
              <a:buChar char="•"/>
            </a:pPr>
            <a:r>
              <a:rPr lang="en-US" sz="1909" dirty="0">
                <a:solidFill>
                  <a:srgbClr val="2C3249"/>
                </a:solidFill>
                <a:latin typeface="Martel Sans" pitchFamily="34" charset="0"/>
                <a:ea typeface="Martel Sans" pitchFamily="34" charset="-122"/>
                <a:cs typeface="Martel Sans" pitchFamily="34" charset="-120"/>
              </a:rPr>
              <a:t>Feature extraction: Utilizing computer vision algorithms to extract meaningful features from the images, highlighting characteristics that differentiate healthy leaves from diseased ones.</a:t>
            </a:r>
            <a:endParaRPr lang="en-US" sz="1909" dirty="0"/>
          </a:p>
        </p:txBody>
      </p:sp>
      <p:sp>
        <p:nvSpPr>
          <p:cNvPr id="8" name="Text 6"/>
          <p:cNvSpPr/>
          <p:nvPr/>
        </p:nvSpPr>
        <p:spPr>
          <a:xfrm>
            <a:off x="1236107" y="4678323"/>
            <a:ext cx="12545973" cy="1163360"/>
          </a:xfrm>
          <a:prstGeom prst="rect">
            <a:avLst/>
          </a:prstGeom>
          <a:noFill/>
          <a:ln/>
        </p:spPr>
        <p:txBody>
          <a:bodyPr wrap="square" rtlCol="0" anchor="t"/>
          <a:lstStyle/>
          <a:p>
            <a:pPr marL="342900" indent="-342900" algn="l">
              <a:lnSpc>
                <a:spcPts val="3054"/>
              </a:lnSpc>
              <a:buSzPct val="100000"/>
              <a:buChar char="•"/>
            </a:pPr>
            <a:r>
              <a:rPr lang="en-US" sz="1909" dirty="0">
                <a:solidFill>
                  <a:srgbClr val="2C3249"/>
                </a:solidFill>
                <a:latin typeface="Martel Sans" pitchFamily="34" charset="0"/>
                <a:ea typeface="Martel Sans" pitchFamily="34" charset="-122"/>
                <a:cs typeface="Martel Sans" pitchFamily="34" charset="-120"/>
              </a:rPr>
              <a:t>Machine learning and deep learning models: Training and deploying robust machine learning and deep learning models, such as Convolutional Neural Networks (CNNs) and ResNet, to classify leaf diseases based on extracted features.</a:t>
            </a:r>
            <a:endParaRPr lang="en-US" sz="1909" dirty="0"/>
          </a:p>
        </p:txBody>
      </p:sp>
      <p:sp>
        <p:nvSpPr>
          <p:cNvPr id="9" name="Text 7"/>
          <p:cNvSpPr/>
          <p:nvPr/>
        </p:nvSpPr>
        <p:spPr>
          <a:xfrm>
            <a:off x="1236107" y="5926455"/>
            <a:ext cx="12545973" cy="775573"/>
          </a:xfrm>
          <a:prstGeom prst="rect">
            <a:avLst/>
          </a:prstGeom>
          <a:noFill/>
          <a:ln/>
        </p:spPr>
        <p:txBody>
          <a:bodyPr wrap="square" rtlCol="0" anchor="t"/>
          <a:lstStyle/>
          <a:p>
            <a:pPr marL="342900" indent="-342900" algn="l">
              <a:lnSpc>
                <a:spcPts val="3054"/>
              </a:lnSpc>
              <a:buSzPct val="100000"/>
              <a:buChar char="•"/>
            </a:pPr>
            <a:r>
              <a:rPr lang="en-US" sz="1909" dirty="0">
                <a:solidFill>
                  <a:srgbClr val="2C3249"/>
                </a:solidFill>
                <a:latin typeface="Martel Sans" pitchFamily="34" charset="0"/>
                <a:ea typeface="Martel Sans" pitchFamily="34" charset="-122"/>
                <a:cs typeface="Martel Sans" pitchFamily="34" charset="-120"/>
              </a:rPr>
              <a:t>Model evaluation and optimization: Evaluating the performance of trained models using diverse datasets and validation techniques to ensure accuracy and robustness.</a:t>
            </a:r>
            <a:endParaRPr lang="en-US" sz="1909" dirty="0"/>
          </a:p>
        </p:txBody>
      </p:sp>
      <p:sp>
        <p:nvSpPr>
          <p:cNvPr id="10" name="Text 8"/>
          <p:cNvSpPr/>
          <p:nvPr/>
        </p:nvSpPr>
        <p:spPr>
          <a:xfrm>
            <a:off x="1236107" y="6786801"/>
            <a:ext cx="12545973" cy="775573"/>
          </a:xfrm>
          <a:prstGeom prst="rect">
            <a:avLst/>
          </a:prstGeom>
          <a:noFill/>
          <a:ln/>
        </p:spPr>
        <p:txBody>
          <a:bodyPr wrap="square" rtlCol="0" anchor="t"/>
          <a:lstStyle/>
          <a:p>
            <a:pPr marL="342900" indent="-342900" algn="l">
              <a:lnSpc>
                <a:spcPts val="3054"/>
              </a:lnSpc>
              <a:buSzPct val="100000"/>
              <a:buChar char="•"/>
            </a:pPr>
            <a:r>
              <a:rPr lang="en-US" sz="1909" dirty="0">
                <a:solidFill>
                  <a:srgbClr val="2C3249"/>
                </a:solidFill>
                <a:latin typeface="Martel Sans" pitchFamily="34" charset="0"/>
                <a:ea typeface="Martel Sans" pitchFamily="34" charset="-122"/>
                <a:cs typeface="Martel Sans" pitchFamily="34" charset="-120"/>
              </a:rPr>
              <a:t>User interface development: Creating a user-friendly application that enables seamless interaction, uploading of images, and presentation of disease predictions.</a:t>
            </a:r>
            <a:endParaRPr lang="en-US" sz="190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864037" y="1436132"/>
            <a:ext cx="6172200" cy="771525"/>
          </a:xfrm>
          <a:prstGeom prst="rect">
            <a:avLst/>
          </a:prstGeom>
          <a:noFill/>
          <a:ln/>
        </p:spPr>
        <p:txBody>
          <a:bodyPr wrap="none" rtlCol="0" anchor="t"/>
          <a:lstStyle/>
          <a:p>
            <a:pPr marL="0" indent="0">
              <a:lnSpc>
                <a:spcPts val="6075"/>
              </a:lnSpc>
              <a:buNone/>
            </a:pPr>
            <a:r>
              <a:rPr lang="en-US" sz="4860" dirty="0">
                <a:solidFill>
                  <a:srgbClr val="272D45"/>
                </a:solidFill>
                <a:latin typeface="Kanit" pitchFamily="34" charset="0"/>
                <a:ea typeface="Kanit" pitchFamily="34" charset="-122"/>
                <a:cs typeface="Kanit" pitchFamily="34" charset="-120"/>
              </a:rPr>
              <a:t>Architecture/Design</a:t>
            </a:r>
            <a:endParaRPr lang="en-US" sz="4860" dirty="0"/>
          </a:p>
        </p:txBody>
      </p:sp>
      <p:sp>
        <p:nvSpPr>
          <p:cNvPr id="5" name="Text 3"/>
          <p:cNvSpPr/>
          <p:nvPr/>
        </p:nvSpPr>
        <p:spPr>
          <a:xfrm>
            <a:off x="864037" y="2701409"/>
            <a:ext cx="12902327" cy="395049"/>
          </a:xfrm>
          <a:prstGeom prst="rect">
            <a:avLst/>
          </a:prstGeom>
          <a:noFill/>
          <a:ln/>
        </p:spPr>
        <p:txBody>
          <a:bodyPr wrap="none" rtlCol="0" anchor="t"/>
          <a:lstStyle/>
          <a:p>
            <a:pPr marL="0" indent="0">
              <a:lnSpc>
                <a:spcPts val="3110"/>
              </a:lnSpc>
              <a:buNone/>
            </a:pPr>
            <a:r>
              <a:rPr lang="en-US" sz="1944" dirty="0">
                <a:solidFill>
                  <a:srgbClr val="2C3249"/>
                </a:solidFill>
                <a:latin typeface="Martel Sans" pitchFamily="34" charset="0"/>
                <a:ea typeface="Martel Sans" pitchFamily="34" charset="-122"/>
                <a:cs typeface="Martel Sans" pitchFamily="34" charset="-120"/>
              </a:rPr>
              <a:t>The proposed system architecture leverages a combination of powerful libraries and frameworks:</a:t>
            </a:r>
            <a:endParaRPr lang="en-US" sz="1944" dirty="0"/>
          </a:p>
        </p:txBody>
      </p:sp>
      <p:sp>
        <p:nvSpPr>
          <p:cNvPr id="6" name="Text 4"/>
          <p:cNvSpPr/>
          <p:nvPr/>
        </p:nvSpPr>
        <p:spPr>
          <a:xfrm>
            <a:off x="1258967" y="3374112"/>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C3249"/>
                </a:solidFill>
                <a:latin typeface="Martel Sans" pitchFamily="34" charset="0"/>
                <a:ea typeface="Martel Sans" pitchFamily="34" charset="-122"/>
                <a:cs typeface="Martel Sans" pitchFamily="34" charset="-120"/>
              </a:rPr>
              <a:t>OpenCV: Used for image acquisition, preprocessing, and feature extraction, providing efficient and versatile image manipulation capabilities.</a:t>
            </a:r>
            <a:endParaRPr lang="en-US" sz="1944" dirty="0"/>
          </a:p>
        </p:txBody>
      </p:sp>
      <p:sp>
        <p:nvSpPr>
          <p:cNvPr id="7" name="Text 5"/>
          <p:cNvSpPr/>
          <p:nvPr/>
        </p:nvSpPr>
        <p:spPr>
          <a:xfrm>
            <a:off x="1258966" y="4348281"/>
            <a:ext cx="12507397" cy="666702"/>
          </a:xfrm>
          <a:prstGeom prst="rect">
            <a:avLst/>
          </a:prstGeom>
          <a:noFill/>
          <a:ln/>
        </p:spPr>
        <p:txBody>
          <a:bodyPr wrap="square" rtlCol="0" anchor="t"/>
          <a:lstStyle/>
          <a:p>
            <a:pPr marL="342900" indent="-342900" algn="l">
              <a:lnSpc>
                <a:spcPts val="3110"/>
              </a:lnSpc>
              <a:buSzPct val="100000"/>
              <a:buChar char="•"/>
            </a:pPr>
            <a:r>
              <a:rPr lang="en-US" sz="1944" dirty="0">
                <a:solidFill>
                  <a:srgbClr val="2C3249"/>
                </a:solidFill>
                <a:latin typeface="Martel Sans" pitchFamily="34" charset="0"/>
                <a:ea typeface="Martel Sans" pitchFamily="34" charset="-122"/>
                <a:cs typeface="Martel Sans" pitchFamily="34" charset="-120"/>
              </a:rPr>
              <a:t>PyTorch: A flexible and powerful deep learning framework for model development, training, and optimization.</a:t>
            </a:r>
            <a:endParaRPr lang="en-US" sz="1944" dirty="0"/>
          </a:p>
        </p:txBody>
      </p:sp>
      <p:sp>
        <p:nvSpPr>
          <p:cNvPr id="8" name="Text 6"/>
          <p:cNvSpPr/>
          <p:nvPr/>
        </p:nvSpPr>
        <p:spPr>
          <a:xfrm>
            <a:off x="1258967" y="5014983"/>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C3249"/>
                </a:solidFill>
                <a:latin typeface="Martel Sans" pitchFamily="34" charset="0"/>
                <a:ea typeface="Martel Sans" pitchFamily="34" charset="-122"/>
                <a:cs typeface="Martel Sans" pitchFamily="34" charset="-120"/>
              </a:rPr>
              <a:t>TensorFlow: A widely-used and scalable deep learning framework for building and deploying complex models, particularly suited for large-scale datasets.</a:t>
            </a:r>
            <a:endParaRPr lang="en-US" sz="1944" dirty="0"/>
          </a:p>
        </p:txBody>
      </p:sp>
      <p:sp>
        <p:nvSpPr>
          <p:cNvPr id="9" name="Text 7"/>
          <p:cNvSpPr/>
          <p:nvPr/>
        </p:nvSpPr>
        <p:spPr>
          <a:xfrm>
            <a:off x="1258967" y="6003369"/>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C3249"/>
                </a:solidFill>
                <a:latin typeface="Martel Sans" pitchFamily="34" charset="0"/>
                <a:ea typeface="Martel Sans" pitchFamily="34" charset="-122"/>
                <a:cs typeface="Martel Sans" pitchFamily="34" charset="-120"/>
              </a:rPr>
              <a:t>Keras: A high-level API that simplifies the process of building and training deep learning models, especially for users with varying levels of experience.</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864037" y="1186101"/>
            <a:ext cx="6172200" cy="771525"/>
          </a:xfrm>
          <a:prstGeom prst="rect">
            <a:avLst/>
          </a:prstGeom>
          <a:noFill/>
          <a:ln/>
        </p:spPr>
        <p:txBody>
          <a:bodyPr wrap="none" rtlCol="0" anchor="t"/>
          <a:lstStyle/>
          <a:p>
            <a:pPr marL="0" indent="0">
              <a:lnSpc>
                <a:spcPts val="6075"/>
              </a:lnSpc>
              <a:buNone/>
            </a:pPr>
            <a:r>
              <a:rPr lang="en-US" sz="4860" dirty="0">
                <a:solidFill>
                  <a:srgbClr val="272D45"/>
                </a:solidFill>
                <a:latin typeface="Kanit" pitchFamily="34" charset="0"/>
                <a:ea typeface="Kanit" pitchFamily="34" charset="-122"/>
                <a:cs typeface="Kanit" pitchFamily="34" charset="-120"/>
              </a:rPr>
              <a:t>Development</a:t>
            </a:r>
            <a:endParaRPr lang="en-US" sz="4860" dirty="0"/>
          </a:p>
        </p:txBody>
      </p:sp>
      <p:sp>
        <p:nvSpPr>
          <p:cNvPr id="5" name="Text 3"/>
          <p:cNvSpPr/>
          <p:nvPr/>
        </p:nvSpPr>
        <p:spPr>
          <a:xfrm>
            <a:off x="864037" y="2451378"/>
            <a:ext cx="12902327" cy="790099"/>
          </a:xfrm>
          <a:prstGeom prst="rect">
            <a:avLst/>
          </a:prstGeom>
          <a:noFill/>
          <a:ln/>
        </p:spPr>
        <p:txBody>
          <a:bodyPr wrap="square" rtlCol="0" anchor="t"/>
          <a:lstStyle/>
          <a:p>
            <a:pPr marL="0" indent="0">
              <a:lnSpc>
                <a:spcPts val="3110"/>
              </a:lnSpc>
              <a:buNone/>
            </a:pPr>
            <a:r>
              <a:rPr lang="en-US" sz="1944" dirty="0">
                <a:solidFill>
                  <a:srgbClr val="2C3249"/>
                </a:solidFill>
                <a:latin typeface="Martel Sans" pitchFamily="34" charset="0"/>
                <a:ea typeface="Martel Sans" pitchFamily="34" charset="-122"/>
                <a:cs typeface="Martel Sans" pitchFamily="34" charset="-120"/>
              </a:rPr>
              <a:t>The development phase involves implementing and training state-of-the-art deep learning architectures for accurate disease classification:</a:t>
            </a:r>
            <a:endParaRPr lang="en-US" sz="1944" dirty="0"/>
          </a:p>
        </p:txBody>
      </p:sp>
      <p:sp>
        <p:nvSpPr>
          <p:cNvPr id="6" name="Text 4"/>
          <p:cNvSpPr/>
          <p:nvPr/>
        </p:nvSpPr>
        <p:spPr>
          <a:xfrm>
            <a:off x="1258967" y="3519130"/>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C3249"/>
                </a:solidFill>
                <a:latin typeface="Martel Sans" pitchFamily="34" charset="0"/>
                <a:ea typeface="Martel Sans" pitchFamily="34" charset="-122"/>
                <a:cs typeface="Martel Sans" pitchFamily="34" charset="-120"/>
              </a:rPr>
              <a:t>ResNet: A deep convolutional neural network architecture known for its ability to effectively learn and extract features from images, achieving high accuracy in various image classification tasks.</a:t>
            </a:r>
            <a:endParaRPr lang="en-US" sz="1944" dirty="0"/>
          </a:p>
        </p:txBody>
      </p:sp>
      <p:sp>
        <p:nvSpPr>
          <p:cNvPr id="7" name="Text 5"/>
          <p:cNvSpPr/>
          <p:nvPr/>
        </p:nvSpPr>
        <p:spPr>
          <a:xfrm>
            <a:off x="1258967" y="4395549"/>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C3249"/>
                </a:solidFill>
                <a:latin typeface="Martel Sans" pitchFamily="34" charset="0"/>
                <a:ea typeface="Martel Sans" pitchFamily="34" charset="-122"/>
                <a:cs typeface="Martel Sans" pitchFamily="34" charset="-120"/>
              </a:rPr>
              <a:t>Convolutional Neural Networks (CNNs): A powerful class of deep learning models specifically designed for image analysis, leveraging convolutional layers to capture spatial patterns and relationships in images.</a:t>
            </a:r>
            <a:endParaRPr lang="en-US" sz="1944" dirty="0"/>
          </a:p>
        </p:txBody>
      </p:sp>
      <p:sp>
        <p:nvSpPr>
          <p:cNvPr id="8" name="Text 6"/>
          <p:cNvSpPr/>
          <p:nvPr/>
        </p:nvSpPr>
        <p:spPr>
          <a:xfrm>
            <a:off x="864037" y="5463302"/>
            <a:ext cx="12902327" cy="1580198"/>
          </a:xfrm>
          <a:prstGeom prst="rect">
            <a:avLst/>
          </a:prstGeom>
          <a:noFill/>
          <a:ln/>
        </p:spPr>
        <p:txBody>
          <a:bodyPr wrap="square" rtlCol="0" anchor="t"/>
          <a:lstStyle/>
          <a:p>
            <a:pPr marL="0" indent="0">
              <a:lnSpc>
                <a:spcPts val="3110"/>
              </a:lnSpc>
              <a:buNone/>
            </a:pPr>
            <a:r>
              <a:rPr lang="en-US" sz="1944" dirty="0">
                <a:solidFill>
                  <a:srgbClr val="2C3249"/>
                </a:solidFill>
                <a:latin typeface="Martel Sans" pitchFamily="34" charset="0"/>
                <a:ea typeface="Martel Sans" pitchFamily="34" charset="-122"/>
                <a:cs typeface="Martel Sans" pitchFamily="34" charset="-120"/>
              </a:rPr>
              <a:t>The chosen models will be trained on a large and diverse dataset of plant leaf images, including both healthy and diseased leaves. This comprehensive dataset will ensure that the models are robust and capable of generalizing to unseen data. The training process will involve careful parameter tuning and optimization to maximize model performance.</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864037" y="1142881"/>
            <a:ext cx="6172200" cy="771525"/>
          </a:xfrm>
          <a:prstGeom prst="rect">
            <a:avLst/>
          </a:prstGeom>
          <a:noFill/>
          <a:ln/>
        </p:spPr>
        <p:txBody>
          <a:bodyPr wrap="none" rtlCol="0" anchor="t"/>
          <a:lstStyle/>
          <a:p>
            <a:pPr marL="0" indent="0">
              <a:lnSpc>
                <a:spcPts val="6075"/>
              </a:lnSpc>
              <a:buNone/>
            </a:pPr>
            <a:r>
              <a:rPr lang="en-US" sz="4860" dirty="0">
                <a:solidFill>
                  <a:srgbClr val="272D45"/>
                </a:solidFill>
                <a:latin typeface="Kanit" pitchFamily="34" charset="0"/>
                <a:ea typeface="Kanit" pitchFamily="34" charset="-122"/>
                <a:cs typeface="Kanit" pitchFamily="34" charset="-120"/>
              </a:rPr>
              <a:t>Testing</a:t>
            </a:r>
            <a:endParaRPr lang="en-US" sz="4860" dirty="0"/>
          </a:p>
        </p:txBody>
      </p:sp>
      <p:sp>
        <p:nvSpPr>
          <p:cNvPr id="5" name="Text 3"/>
          <p:cNvSpPr/>
          <p:nvPr/>
        </p:nvSpPr>
        <p:spPr>
          <a:xfrm>
            <a:off x="864037" y="2408158"/>
            <a:ext cx="12902327" cy="790099"/>
          </a:xfrm>
          <a:prstGeom prst="rect">
            <a:avLst/>
          </a:prstGeom>
          <a:noFill/>
          <a:ln/>
        </p:spPr>
        <p:txBody>
          <a:bodyPr wrap="square" rtlCol="0" anchor="t"/>
          <a:lstStyle/>
          <a:p>
            <a:pPr marL="0" indent="0">
              <a:lnSpc>
                <a:spcPts val="3110"/>
              </a:lnSpc>
              <a:buNone/>
            </a:pPr>
            <a:r>
              <a:rPr lang="en-US" sz="1944" dirty="0">
                <a:solidFill>
                  <a:srgbClr val="2C3249"/>
                </a:solidFill>
                <a:latin typeface="Martel Sans" pitchFamily="34" charset="0"/>
                <a:ea typeface="Martel Sans" pitchFamily="34" charset="-122"/>
                <a:cs typeface="Martel Sans" pitchFamily="34" charset="-120"/>
              </a:rPr>
              <a:t>Thorough testing is crucial for validating the accuracy and reliability of the developed system. The following strategies will be employed:</a:t>
            </a:r>
            <a:endParaRPr lang="en-US" sz="1944" dirty="0"/>
          </a:p>
        </p:txBody>
      </p:sp>
      <p:sp>
        <p:nvSpPr>
          <p:cNvPr id="6" name="Text 4"/>
          <p:cNvSpPr/>
          <p:nvPr/>
        </p:nvSpPr>
        <p:spPr>
          <a:xfrm>
            <a:off x="1258967" y="3475911"/>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C3249"/>
                </a:solidFill>
                <a:latin typeface="Martel Sans" pitchFamily="34" charset="0"/>
                <a:ea typeface="Martel Sans" pitchFamily="34" charset="-122"/>
                <a:cs typeface="Martel Sans" pitchFamily="34" charset="-120"/>
              </a:rPr>
              <a:t>Dataset diversity: The models will be evaluated on a diverse set of images, including those from various plant species, disease types, and environmental conditions, to assess their generalizability.</a:t>
            </a:r>
            <a:endParaRPr lang="en-US" sz="1944" dirty="0"/>
          </a:p>
        </p:txBody>
      </p:sp>
      <p:sp>
        <p:nvSpPr>
          <p:cNvPr id="7" name="Text 5"/>
          <p:cNvSpPr/>
          <p:nvPr/>
        </p:nvSpPr>
        <p:spPr>
          <a:xfrm>
            <a:off x="1258967" y="4352330"/>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C3249"/>
                </a:solidFill>
                <a:latin typeface="Martel Sans" pitchFamily="34" charset="0"/>
                <a:ea typeface="Martel Sans" pitchFamily="34" charset="-122"/>
                <a:cs typeface="Martel Sans" pitchFamily="34" charset="-120"/>
              </a:rPr>
              <a:t>Cross-validation: Utilizing cross-validation techniques to partition the data into training and testing sets, ensuring that the models are evaluated on unseen data and not overfitting to the training set.</a:t>
            </a:r>
            <a:endParaRPr lang="en-US" sz="1944" dirty="0"/>
          </a:p>
        </p:txBody>
      </p:sp>
      <p:sp>
        <p:nvSpPr>
          <p:cNvPr id="8" name="Text 6"/>
          <p:cNvSpPr/>
          <p:nvPr/>
        </p:nvSpPr>
        <p:spPr>
          <a:xfrm>
            <a:off x="1258967" y="5228749"/>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C3249"/>
                </a:solidFill>
                <a:latin typeface="Martel Sans" pitchFamily="34" charset="0"/>
                <a:ea typeface="Martel Sans" pitchFamily="34" charset="-122"/>
                <a:cs typeface="Martel Sans" pitchFamily="34" charset="-120"/>
              </a:rPr>
              <a:t>Performance metrics: Assessing the models' performance using various metrics, such as accuracy, precision, recall, and F1-score, to provide a comprehensive evaluation of their classification capabilities.</a:t>
            </a:r>
            <a:endParaRPr lang="en-US" sz="1944" dirty="0"/>
          </a:p>
        </p:txBody>
      </p:sp>
      <p:sp>
        <p:nvSpPr>
          <p:cNvPr id="9" name="Text 7"/>
          <p:cNvSpPr/>
          <p:nvPr/>
        </p:nvSpPr>
        <p:spPr>
          <a:xfrm>
            <a:off x="864037" y="6296501"/>
            <a:ext cx="12902327" cy="790099"/>
          </a:xfrm>
          <a:prstGeom prst="rect">
            <a:avLst/>
          </a:prstGeom>
          <a:noFill/>
          <a:ln/>
        </p:spPr>
        <p:txBody>
          <a:bodyPr wrap="square" rtlCol="0" anchor="t"/>
          <a:lstStyle/>
          <a:p>
            <a:pPr marL="0" indent="0">
              <a:lnSpc>
                <a:spcPts val="3110"/>
              </a:lnSpc>
              <a:buNone/>
            </a:pPr>
            <a:r>
              <a:rPr lang="en-US" sz="1944" dirty="0">
                <a:solidFill>
                  <a:srgbClr val="2C3249"/>
                </a:solidFill>
                <a:latin typeface="Martel Sans" pitchFamily="34" charset="0"/>
                <a:ea typeface="Martel Sans" pitchFamily="34" charset="-122"/>
                <a:cs typeface="Martel Sans" pitchFamily="34" charset="-120"/>
              </a:rPr>
              <a:t>These rigorous testing procedures will ensure that the system meets the required performance standards and can effectively classify plant leaf diseases in real-world scenarios.</a:t>
            </a:r>
            <a:endParaRPr lang="en-US" sz="194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864037" y="704731"/>
            <a:ext cx="6172200" cy="771525"/>
          </a:xfrm>
          <a:prstGeom prst="rect">
            <a:avLst/>
          </a:prstGeom>
          <a:noFill/>
          <a:ln/>
        </p:spPr>
        <p:txBody>
          <a:bodyPr wrap="none" rtlCol="0" anchor="t"/>
          <a:lstStyle/>
          <a:p>
            <a:pPr marL="0" indent="0">
              <a:lnSpc>
                <a:spcPts val="6075"/>
              </a:lnSpc>
              <a:buNone/>
            </a:pPr>
            <a:r>
              <a:rPr lang="en-US" sz="4860" dirty="0">
                <a:solidFill>
                  <a:srgbClr val="272D45"/>
                </a:solidFill>
                <a:latin typeface="Kanit" pitchFamily="34" charset="0"/>
                <a:ea typeface="Kanit" pitchFamily="34" charset="-122"/>
                <a:cs typeface="Kanit" pitchFamily="34" charset="-120"/>
              </a:rPr>
              <a:t>Deployment</a:t>
            </a:r>
            <a:endParaRPr lang="en-US" sz="4860" dirty="0"/>
          </a:p>
        </p:txBody>
      </p:sp>
      <p:sp>
        <p:nvSpPr>
          <p:cNvPr id="5" name="Text 3"/>
          <p:cNvSpPr/>
          <p:nvPr/>
        </p:nvSpPr>
        <p:spPr>
          <a:xfrm>
            <a:off x="864037" y="1970008"/>
            <a:ext cx="12902327" cy="790099"/>
          </a:xfrm>
          <a:prstGeom prst="rect">
            <a:avLst/>
          </a:prstGeom>
          <a:noFill/>
          <a:ln/>
        </p:spPr>
        <p:txBody>
          <a:bodyPr wrap="square" rtlCol="0" anchor="t"/>
          <a:lstStyle/>
          <a:p>
            <a:pPr marL="0" indent="0">
              <a:lnSpc>
                <a:spcPts val="3110"/>
              </a:lnSpc>
              <a:buNone/>
            </a:pPr>
            <a:r>
              <a:rPr lang="en-US" sz="1944" dirty="0">
                <a:solidFill>
                  <a:srgbClr val="2C3249"/>
                </a:solidFill>
                <a:latin typeface="Martel Sans" pitchFamily="34" charset="0"/>
                <a:ea typeface="Martel Sans" pitchFamily="34" charset="-122"/>
                <a:cs typeface="Martel Sans" pitchFamily="34" charset="-120"/>
              </a:rPr>
              <a:t>The deployment phase involves integrating the trained models into a user-friendly application that can be readily accessed by agricultural professionals and researchers:</a:t>
            </a:r>
            <a:endParaRPr lang="en-US" sz="1944" dirty="0"/>
          </a:p>
        </p:txBody>
      </p:sp>
      <p:sp>
        <p:nvSpPr>
          <p:cNvPr id="6" name="Text 4"/>
          <p:cNvSpPr/>
          <p:nvPr/>
        </p:nvSpPr>
        <p:spPr>
          <a:xfrm>
            <a:off x="1258967" y="3037761"/>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C3249"/>
                </a:solidFill>
                <a:latin typeface="Martel Sans" pitchFamily="34" charset="0"/>
                <a:ea typeface="Martel Sans" pitchFamily="34" charset="-122"/>
                <a:cs typeface="Martel Sans" pitchFamily="34" charset="-120"/>
              </a:rPr>
              <a:t>User interface design: Creating a simple and intuitive interface that allows users to easily upload plant leaf images and obtain disease predictions.</a:t>
            </a:r>
            <a:endParaRPr lang="en-US" sz="1944" dirty="0"/>
          </a:p>
        </p:txBody>
      </p:sp>
      <p:sp>
        <p:nvSpPr>
          <p:cNvPr id="7" name="Text 5"/>
          <p:cNvSpPr/>
          <p:nvPr/>
        </p:nvSpPr>
        <p:spPr>
          <a:xfrm>
            <a:off x="1258967" y="3914180"/>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C3249"/>
                </a:solidFill>
                <a:latin typeface="Martel Sans" pitchFamily="34" charset="0"/>
                <a:ea typeface="Martel Sans" pitchFamily="34" charset="-122"/>
                <a:cs typeface="Martel Sans" pitchFamily="34" charset="-120"/>
              </a:rPr>
              <a:t>Model integration: Deploying the trained models on a secure server or cloud platform, ensuring efficient and reliable access to the prediction engine.</a:t>
            </a:r>
            <a:endParaRPr lang="en-US" sz="1944" dirty="0"/>
          </a:p>
        </p:txBody>
      </p:sp>
      <p:sp>
        <p:nvSpPr>
          <p:cNvPr id="8" name="Text 6"/>
          <p:cNvSpPr/>
          <p:nvPr/>
        </p:nvSpPr>
        <p:spPr>
          <a:xfrm>
            <a:off x="1258967" y="4790599"/>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C3249"/>
                </a:solidFill>
                <a:latin typeface="Martel Sans" pitchFamily="34" charset="0"/>
                <a:ea typeface="Martel Sans" pitchFamily="34" charset="-122"/>
                <a:cs typeface="Martel Sans" pitchFamily="34" charset="-120"/>
              </a:rPr>
              <a:t>Data security: Implementing robust security measures to safeguard user data and ensure the privacy of uploaded images.</a:t>
            </a:r>
            <a:endParaRPr lang="en-US" sz="1944" dirty="0"/>
          </a:p>
        </p:txBody>
      </p:sp>
      <p:sp>
        <p:nvSpPr>
          <p:cNvPr id="9" name="Text 7"/>
          <p:cNvSpPr/>
          <p:nvPr/>
        </p:nvSpPr>
        <p:spPr>
          <a:xfrm>
            <a:off x="1258967" y="5667018"/>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C3249"/>
                </a:solidFill>
                <a:latin typeface="Martel Sans" pitchFamily="34" charset="0"/>
                <a:ea typeface="Martel Sans" pitchFamily="34" charset="-122"/>
                <a:cs typeface="Martel Sans" pitchFamily="34" charset="-120"/>
              </a:rPr>
              <a:t>Scalability: Designing the system to handle a large volume of requests, ensuring efficient and timely response times even under high demand.</a:t>
            </a:r>
            <a:endParaRPr lang="en-US" sz="1944" dirty="0"/>
          </a:p>
        </p:txBody>
      </p:sp>
      <p:sp>
        <p:nvSpPr>
          <p:cNvPr id="10" name="Text 8"/>
          <p:cNvSpPr/>
          <p:nvPr/>
        </p:nvSpPr>
        <p:spPr>
          <a:xfrm>
            <a:off x="864037" y="6734770"/>
            <a:ext cx="12902327" cy="790099"/>
          </a:xfrm>
          <a:prstGeom prst="rect">
            <a:avLst/>
          </a:prstGeom>
          <a:noFill/>
          <a:ln/>
        </p:spPr>
        <p:txBody>
          <a:bodyPr wrap="square" rtlCol="0" anchor="t"/>
          <a:lstStyle/>
          <a:p>
            <a:pPr marL="0" indent="0">
              <a:lnSpc>
                <a:spcPts val="3110"/>
              </a:lnSpc>
              <a:buNone/>
            </a:pPr>
            <a:r>
              <a:rPr lang="en-US" sz="1944" dirty="0">
                <a:solidFill>
                  <a:srgbClr val="2C3249"/>
                </a:solidFill>
                <a:latin typeface="Martel Sans" pitchFamily="34" charset="0"/>
                <a:ea typeface="Martel Sans" pitchFamily="34" charset="-122"/>
                <a:cs typeface="Martel Sans" pitchFamily="34" charset="-120"/>
              </a:rPr>
              <a:t>The application will be designed to be accessible via a web browser or mobile app, providing users with a convenient and user-friendly platform for utilizing the plant disease prediction system.</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864037" y="1142881"/>
            <a:ext cx="6172200" cy="771525"/>
          </a:xfrm>
          <a:prstGeom prst="rect">
            <a:avLst/>
          </a:prstGeom>
          <a:noFill/>
          <a:ln/>
        </p:spPr>
        <p:txBody>
          <a:bodyPr wrap="none" rtlCol="0" anchor="t"/>
          <a:lstStyle/>
          <a:p>
            <a:pPr marL="0" indent="0">
              <a:lnSpc>
                <a:spcPts val="6075"/>
              </a:lnSpc>
              <a:buNone/>
            </a:pPr>
            <a:r>
              <a:rPr lang="en-US" sz="4860" dirty="0">
                <a:solidFill>
                  <a:srgbClr val="272D45"/>
                </a:solidFill>
                <a:latin typeface="Kanit" pitchFamily="34" charset="0"/>
                <a:ea typeface="Kanit" pitchFamily="34" charset="-122"/>
                <a:cs typeface="Kanit" pitchFamily="34" charset="-120"/>
              </a:rPr>
              <a:t>User Guide</a:t>
            </a:r>
            <a:endParaRPr lang="en-US" sz="4860" dirty="0"/>
          </a:p>
        </p:txBody>
      </p:sp>
      <p:sp>
        <p:nvSpPr>
          <p:cNvPr id="5" name="Text 3"/>
          <p:cNvSpPr/>
          <p:nvPr/>
        </p:nvSpPr>
        <p:spPr>
          <a:xfrm>
            <a:off x="864037" y="2408158"/>
            <a:ext cx="12902327" cy="790099"/>
          </a:xfrm>
          <a:prstGeom prst="rect">
            <a:avLst/>
          </a:prstGeom>
          <a:noFill/>
          <a:ln/>
        </p:spPr>
        <p:txBody>
          <a:bodyPr wrap="square" rtlCol="0" anchor="t"/>
          <a:lstStyle/>
          <a:p>
            <a:pPr marL="0" indent="0">
              <a:lnSpc>
                <a:spcPts val="3110"/>
              </a:lnSpc>
              <a:buNone/>
            </a:pPr>
            <a:r>
              <a:rPr lang="en-US" sz="1944" dirty="0">
                <a:solidFill>
                  <a:srgbClr val="2C3249"/>
                </a:solidFill>
                <a:latin typeface="Martel Sans" pitchFamily="34" charset="0"/>
                <a:ea typeface="Martel Sans" pitchFamily="34" charset="-122"/>
                <a:cs typeface="Martel Sans" pitchFamily="34" charset="-120"/>
              </a:rPr>
              <a:t>A comprehensive user guide will be provided to assist users in utilizing the application effectively and interpreting the results accurately. </a:t>
            </a:r>
            <a:endParaRPr lang="en-US" sz="1944" dirty="0"/>
          </a:p>
        </p:txBody>
      </p:sp>
      <p:sp>
        <p:nvSpPr>
          <p:cNvPr id="6" name="Text 4"/>
          <p:cNvSpPr/>
          <p:nvPr/>
        </p:nvSpPr>
        <p:spPr>
          <a:xfrm>
            <a:off x="1258967" y="3475911"/>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C3249"/>
                </a:solidFill>
                <a:latin typeface="Martel Sans" pitchFamily="34" charset="0"/>
                <a:ea typeface="Martel Sans" pitchFamily="34" charset="-122"/>
                <a:cs typeface="Martel Sans" pitchFamily="34" charset="-120"/>
              </a:rPr>
              <a:t>Image uploading and processing: Detailed guidelines on how to upload images to the application, including image size, format, and quality recommendations.</a:t>
            </a:r>
            <a:endParaRPr lang="en-US" sz="1944" dirty="0"/>
          </a:p>
        </p:txBody>
      </p:sp>
      <p:sp>
        <p:nvSpPr>
          <p:cNvPr id="7" name="Text 5"/>
          <p:cNvSpPr/>
          <p:nvPr/>
        </p:nvSpPr>
        <p:spPr>
          <a:xfrm>
            <a:off x="1258967" y="4352330"/>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C3249"/>
                </a:solidFill>
                <a:latin typeface="Martel Sans" pitchFamily="34" charset="0"/>
                <a:ea typeface="Martel Sans" pitchFamily="34" charset="-122"/>
                <a:cs typeface="Martel Sans" pitchFamily="34" charset="-120"/>
              </a:rPr>
              <a:t>Result interpretation: Explanation of the prediction results, providing insights into the identified disease, its severity, and potential management strategies.</a:t>
            </a:r>
            <a:endParaRPr lang="en-US" sz="1944" dirty="0"/>
          </a:p>
        </p:txBody>
      </p:sp>
      <p:sp>
        <p:nvSpPr>
          <p:cNvPr id="8" name="Text 6"/>
          <p:cNvSpPr/>
          <p:nvPr/>
        </p:nvSpPr>
        <p:spPr>
          <a:xfrm>
            <a:off x="1258967" y="5228749"/>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C3249"/>
                </a:solidFill>
                <a:latin typeface="Martel Sans" pitchFamily="34" charset="0"/>
                <a:ea typeface="Martel Sans" pitchFamily="34" charset="-122"/>
                <a:cs typeface="Martel Sans" pitchFamily="34" charset="-120"/>
              </a:rPr>
              <a:t>Troubleshooting tips: Common issues and solutions to help users resolve any problems they encounter while using the application.</a:t>
            </a:r>
            <a:endParaRPr lang="en-US" sz="1944" dirty="0"/>
          </a:p>
        </p:txBody>
      </p:sp>
      <p:sp>
        <p:nvSpPr>
          <p:cNvPr id="9" name="Text 7"/>
          <p:cNvSpPr/>
          <p:nvPr/>
        </p:nvSpPr>
        <p:spPr>
          <a:xfrm>
            <a:off x="864037" y="6296501"/>
            <a:ext cx="12902327" cy="790099"/>
          </a:xfrm>
          <a:prstGeom prst="rect">
            <a:avLst/>
          </a:prstGeom>
          <a:noFill/>
          <a:ln/>
        </p:spPr>
        <p:txBody>
          <a:bodyPr wrap="square" rtlCol="0" anchor="t"/>
          <a:lstStyle/>
          <a:p>
            <a:pPr marL="0" indent="0">
              <a:lnSpc>
                <a:spcPts val="3110"/>
              </a:lnSpc>
              <a:buNone/>
            </a:pPr>
            <a:r>
              <a:rPr lang="en-US" sz="1944" dirty="0">
                <a:solidFill>
                  <a:srgbClr val="2C3249"/>
                </a:solidFill>
                <a:latin typeface="Martel Sans" pitchFamily="34" charset="0"/>
                <a:ea typeface="Martel Sans" pitchFamily="34" charset="-122"/>
                <a:cs typeface="Martel Sans" pitchFamily="34" charset="-120"/>
              </a:rPr>
              <a:t>The user guide will serve as a valuable resource for users, enabling them to maximize the benefits of the plant disease prediction system.</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1644</Words>
  <Application>Microsoft Office PowerPoint</Application>
  <PresentationFormat>Custom</PresentationFormat>
  <Paragraphs>87</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MY PC</cp:lastModifiedBy>
  <cp:revision>6</cp:revision>
  <dcterms:created xsi:type="dcterms:W3CDTF">2024-07-19T02:14:35Z</dcterms:created>
  <dcterms:modified xsi:type="dcterms:W3CDTF">2024-07-19T02:34:53Z</dcterms:modified>
</cp:coreProperties>
</file>